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3" r:id="rId3"/>
    <p:sldId id="294" r:id="rId4"/>
    <p:sldId id="270" r:id="rId5"/>
    <p:sldId id="271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0" r:id="rId18"/>
    <p:sldId id="291" r:id="rId19"/>
    <p:sldId id="289" r:id="rId20"/>
    <p:sldId id="268" r:id="rId21"/>
    <p:sldId id="305" r:id="rId22"/>
    <p:sldId id="306" r:id="rId23"/>
    <p:sldId id="30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9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8" autoAdjust="0"/>
    <p:restoredTop sz="94660"/>
  </p:normalViewPr>
  <p:slideViewPr>
    <p:cSldViewPr>
      <p:cViewPr>
        <p:scale>
          <a:sx n="100" d="100"/>
          <a:sy n="100" d="100"/>
        </p:scale>
        <p:origin x="-26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8962962962962962"/>
          <c:y val="6.8713450292397962E-2"/>
          <c:w val="0.54666666666666652"/>
          <c:h val="0.78362573099415622"/>
        </c:manualLayout>
      </c:layout>
      <c:areaChart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Efficiency</c:v>
                </c:pt>
              </c:strCache>
            </c:strRef>
          </c:tx>
          <c:spPr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383">
              <a:solidFill>
                <a:schemeClr val="tx1"/>
              </a:solidFill>
              <a:prstDash val="solid"/>
            </a:ln>
          </c:spPr>
          <c:cat>
            <c:numRef>
              <c:f>Sheet1!$B$1:$U$1</c:f>
              <c:numCache>
                <c:formatCode>General</c:formatCode>
                <c:ptCount val="2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</c:numCache>
            </c:numRef>
          </c:cat>
          <c:val>
            <c:numRef>
              <c:f>Sheet1!$B$2:$U$2</c:f>
              <c:numCache>
                <c:formatCode>General</c:formatCode>
                <c:ptCount val="20"/>
                <c:pt idx="0">
                  <c:v>112.13497510000001</c:v>
                </c:pt>
                <c:pt idx="1">
                  <c:v>302.79909529999969</c:v>
                </c:pt>
                <c:pt idx="2">
                  <c:v>512.77315460000307</c:v>
                </c:pt>
                <c:pt idx="3">
                  <c:v>742.60400660000005</c:v>
                </c:pt>
                <c:pt idx="4">
                  <c:v>991.35451999999748</c:v>
                </c:pt>
                <c:pt idx="5">
                  <c:v>1257.0302589999999</c:v>
                </c:pt>
                <c:pt idx="6">
                  <c:v>1539.2118680000001</c:v>
                </c:pt>
                <c:pt idx="7">
                  <c:v>1836.7878530000062</c:v>
                </c:pt>
                <c:pt idx="8">
                  <c:v>2160.4213450000002</c:v>
                </c:pt>
                <c:pt idx="9">
                  <c:v>2516.4126730000012</c:v>
                </c:pt>
                <c:pt idx="10">
                  <c:v>2882.2828859999772</c:v>
                </c:pt>
                <c:pt idx="11">
                  <c:v>3252.9902259999999</c:v>
                </c:pt>
                <c:pt idx="12">
                  <c:v>3624.4058580000001</c:v>
                </c:pt>
                <c:pt idx="13">
                  <c:v>3992.86645</c:v>
                </c:pt>
                <c:pt idx="14">
                  <c:v>4355.3975850000006</c:v>
                </c:pt>
                <c:pt idx="15">
                  <c:v>4718.8747529999782</c:v>
                </c:pt>
                <c:pt idx="16">
                  <c:v>5083.0137899999991</c:v>
                </c:pt>
                <c:pt idx="17">
                  <c:v>5426.3252460000258</c:v>
                </c:pt>
                <c:pt idx="18">
                  <c:v>5686.3884320000006</c:v>
                </c:pt>
                <c:pt idx="19">
                  <c:v>5894.9446579999985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Renewables</c:v>
                </c:pt>
              </c:strCache>
            </c:strRef>
          </c:tx>
          <c:spPr>
            <a:gradFill rotWithShape="0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383">
              <a:solidFill>
                <a:schemeClr val="tx1"/>
              </a:solidFill>
              <a:prstDash val="solid"/>
            </a:ln>
          </c:spPr>
          <c:cat>
            <c:numRef>
              <c:f>Sheet1!$B$1:$U$1</c:f>
              <c:numCache>
                <c:formatCode>General</c:formatCode>
                <c:ptCount val="2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</c:numCache>
            </c:numRef>
          </c:cat>
          <c:val>
            <c:numRef>
              <c:f>Sheet1!$B$3:$U$3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0.10329360200000064</c:v>
                </c:pt>
                <c:pt idx="4">
                  <c:v>16.587102260000002</c:v>
                </c:pt>
                <c:pt idx="5">
                  <c:v>123.45693279999998</c:v>
                </c:pt>
                <c:pt idx="6">
                  <c:v>254.92062319999999</c:v>
                </c:pt>
                <c:pt idx="7">
                  <c:v>381.27155639999899</c:v>
                </c:pt>
                <c:pt idx="8">
                  <c:v>510.19638949999899</c:v>
                </c:pt>
                <c:pt idx="9">
                  <c:v>637.49106989999746</c:v>
                </c:pt>
                <c:pt idx="10">
                  <c:v>759.42788809999797</c:v>
                </c:pt>
                <c:pt idx="11">
                  <c:v>762.91347440000004</c:v>
                </c:pt>
                <c:pt idx="12">
                  <c:v>766.56361539999796</c:v>
                </c:pt>
                <c:pt idx="13">
                  <c:v>816.68210950000002</c:v>
                </c:pt>
                <c:pt idx="14">
                  <c:v>1138.6327199999998</c:v>
                </c:pt>
                <c:pt idx="15">
                  <c:v>1329.3956640000001</c:v>
                </c:pt>
                <c:pt idx="16">
                  <c:v>1405.1209979999999</c:v>
                </c:pt>
                <c:pt idx="17">
                  <c:v>1418.8411919999999</c:v>
                </c:pt>
                <c:pt idx="18">
                  <c:v>1433.5646630000001</c:v>
                </c:pt>
                <c:pt idx="19">
                  <c:v>1452.7162310000001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Combined-Cycle Gas</c:v>
                </c:pt>
              </c:strCache>
            </c:strRef>
          </c:tx>
          <c:spPr>
            <a:solidFill>
              <a:srgbClr val="66FFFF"/>
            </a:solidFill>
            <a:ln w="12383">
              <a:solidFill>
                <a:schemeClr val="tx1"/>
              </a:solidFill>
              <a:prstDash val="solid"/>
            </a:ln>
          </c:spPr>
          <c:cat>
            <c:numRef>
              <c:f>Sheet1!$B$1:$U$1</c:f>
              <c:numCache>
                <c:formatCode>General</c:formatCode>
                <c:ptCount val="2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</c:numCache>
            </c:numRef>
          </c:cat>
          <c:val>
            <c:numRef>
              <c:f>Sheet1!$B$4:$U$4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76.488297689999996</c:v>
                </c:pt>
                <c:pt idx="13">
                  <c:v>412.60588750000147</c:v>
                </c:pt>
                <c:pt idx="14">
                  <c:v>572.04628269999796</c:v>
                </c:pt>
                <c:pt idx="15">
                  <c:v>774.57867660000295</c:v>
                </c:pt>
                <c:pt idx="16">
                  <c:v>899.54547279999997</c:v>
                </c:pt>
                <c:pt idx="17">
                  <c:v>991.11597010000003</c:v>
                </c:pt>
                <c:pt idx="18">
                  <c:v>991.11597010000003</c:v>
                </c:pt>
                <c:pt idx="19">
                  <c:v>991.11597010000003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Simple-Cycle Gas</c:v>
                </c:pt>
              </c:strCache>
            </c:strRef>
          </c:tx>
          <c:spPr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383">
              <a:solidFill>
                <a:schemeClr val="tx1"/>
              </a:solidFill>
              <a:prstDash val="solid"/>
            </a:ln>
          </c:spPr>
          <c:cat>
            <c:numRef>
              <c:f>Sheet1!$B$1:$U$1</c:f>
              <c:numCache>
                <c:formatCode>General</c:formatCode>
                <c:ptCount val="2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</c:numCache>
            </c:numRef>
          </c:cat>
          <c:val>
            <c:numRef>
              <c:f>Sheet1!$B$5:$U$5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1.9180800530000037</c:v>
                </c:pt>
                <c:pt idx="8">
                  <c:v>6.7910401870000134</c:v>
                </c:pt>
                <c:pt idx="9">
                  <c:v>11.456640310000072</c:v>
                </c:pt>
                <c:pt idx="10">
                  <c:v>17.573760480000001</c:v>
                </c:pt>
                <c:pt idx="11">
                  <c:v>32.659200900000002</c:v>
                </c:pt>
                <c:pt idx="12">
                  <c:v>58.112641449999998</c:v>
                </c:pt>
                <c:pt idx="13">
                  <c:v>74.59776137999998</c:v>
                </c:pt>
                <c:pt idx="14">
                  <c:v>95.904001289999997</c:v>
                </c:pt>
                <c:pt idx="15">
                  <c:v>112.85568120000001</c:v>
                </c:pt>
                <c:pt idx="16">
                  <c:v>121.7203212</c:v>
                </c:pt>
                <c:pt idx="17">
                  <c:v>121.7203212</c:v>
                </c:pt>
                <c:pt idx="18">
                  <c:v>121.7203212</c:v>
                </c:pt>
                <c:pt idx="19">
                  <c:v>121.7203212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Demand Response</c:v>
                </c:pt>
              </c:strCache>
            </c:strRef>
          </c:tx>
          <c:spPr>
            <a:solidFill>
              <a:srgbClr val="FFFF00"/>
            </a:solidFill>
            <a:ln w="12383">
              <a:solidFill>
                <a:schemeClr val="tx1"/>
              </a:solidFill>
              <a:prstDash val="solid"/>
            </a:ln>
          </c:spPr>
          <c:cat>
            <c:numRef>
              <c:f>Sheet1!$B$1:$U$1</c:f>
              <c:numCache>
                <c:formatCode>General</c:formatCode>
                <c:ptCount val="2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</c:numCache>
            </c:numRef>
          </c:cat>
          <c:val>
            <c:numRef>
              <c:f>Sheet1!$B$6:$U$6</c:f>
              <c:numCache>
                <c:formatCode>General</c:formatCode>
                <c:ptCount val="20"/>
                <c:pt idx="0">
                  <c:v>37.625286100000011</c:v>
                </c:pt>
                <c:pt idx="1">
                  <c:v>51.008163450000005</c:v>
                </c:pt>
                <c:pt idx="2">
                  <c:v>51.008163450000005</c:v>
                </c:pt>
                <c:pt idx="3">
                  <c:v>51.008163450000005</c:v>
                </c:pt>
                <c:pt idx="4">
                  <c:v>51.008163450000005</c:v>
                </c:pt>
                <c:pt idx="5">
                  <c:v>51.008163450000005</c:v>
                </c:pt>
                <c:pt idx="6">
                  <c:v>51.008163450000005</c:v>
                </c:pt>
                <c:pt idx="7">
                  <c:v>51.008163450000005</c:v>
                </c:pt>
                <c:pt idx="8">
                  <c:v>51.008163450000005</c:v>
                </c:pt>
                <c:pt idx="9">
                  <c:v>51.008163450000005</c:v>
                </c:pt>
                <c:pt idx="10">
                  <c:v>51.008163450000005</c:v>
                </c:pt>
                <c:pt idx="11">
                  <c:v>51.008163450000005</c:v>
                </c:pt>
                <c:pt idx="12">
                  <c:v>51.008163450000005</c:v>
                </c:pt>
                <c:pt idx="13">
                  <c:v>51.008163450000005</c:v>
                </c:pt>
                <c:pt idx="14">
                  <c:v>51.008163450000005</c:v>
                </c:pt>
                <c:pt idx="15">
                  <c:v>51.008163450000005</c:v>
                </c:pt>
                <c:pt idx="16">
                  <c:v>51.008163450000005</c:v>
                </c:pt>
                <c:pt idx="17">
                  <c:v>51.008163450000005</c:v>
                </c:pt>
                <c:pt idx="18">
                  <c:v>51.008163450000005</c:v>
                </c:pt>
                <c:pt idx="19">
                  <c:v>51.008163450000005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NG Single Cycle</c:v>
                </c:pt>
              </c:strCache>
            </c:strRef>
          </c:tx>
          <c:spPr>
            <a:solidFill>
              <a:schemeClr val="tx2"/>
            </a:solidFill>
            <a:ln w="12383">
              <a:solidFill>
                <a:schemeClr val="tx1"/>
              </a:solidFill>
              <a:prstDash val="solid"/>
            </a:ln>
          </c:spPr>
          <c:cat>
            <c:numRef>
              <c:f>Sheet1!$B$1:$U$1</c:f>
              <c:numCache>
                <c:formatCode>General</c:formatCode>
                <c:ptCount val="2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</c:numCache>
            </c:numRef>
          </c:cat>
          <c:val>
            <c:numRef>
              <c:f>Sheet1!$B$7:$U$7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3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7</c:v>
                </c:pt>
              </c:numCache>
            </c:numRef>
          </c:val>
        </c:ser>
        <c:axId val="81168640"/>
        <c:axId val="81182720"/>
      </c:areaChart>
      <c:catAx>
        <c:axId val="81168640"/>
        <c:scaling>
          <c:orientation val="minMax"/>
        </c:scaling>
        <c:axPos val="b"/>
        <c:numFmt formatCode="General" sourceLinked="1"/>
        <c:tickLblPos val="nextTo"/>
        <c:spPr>
          <a:ln w="30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5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81182720"/>
        <c:crosses val="autoZero"/>
        <c:auto val="1"/>
        <c:lblAlgn val="ctr"/>
        <c:lblOffset val="100"/>
        <c:tickLblSkip val="5"/>
        <c:tickMarkSkip val="1"/>
      </c:catAx>
      <c:valAx>
        <c:axId val="81182720"/>
        <c:scaling>
          <c:orientation val="minMax"/>
          <c:max val="9000"/>
        </c:scaling>
        <c:axPos val="l"/>
        <c:majorGridlines>
          <c:spPr>
            <a:ln w="309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55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Cumulative Resource
 (Average Megawatts)</a:t>
                </a:r>
              </a:p>
            </c:rich>
          </c:tx>
          <c:layout>
            <c:manualLayout>
              <c:xMode val="edge"/>
              <c:yMode val="edge"/>
              <c:x val="2.2222024058997183E-3"/>
              <c:y val="0.15935667132517525"/>
            </c:manualLayout>
          </c:layout>
          <c:spPr>
            <a:noFill/>
            <a:ln w="24766">
              <a:noFill/>
            </a:ln>
          </c:spPr>
        </c:title>
        <c:numFmt formatCode="General" sourceLinked="1"/>
        <c:tickLblPos val="nextTo"/>
        <c:spPr>
          <a:ln w="30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5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81168640"/>
        <c:crosses val="autoZero"/>
        <c:crossBetween val="midCat"/>
      </c:valAx>
      <c:spPr>
        <a:noFill/>
        <a:ln w="1238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417233560090703"/>
          <c:y val="6.6473988439306533E-2"/>
          <c:w val="0.23280423280423373"/>
          <c:h val="0.79335260115606632"/>
        </c:manualLayout>
      </c:layout>
      <c:spPr>
        <a:noFill/>
        <a:ln w="3095">
          <a:solidFill>
            <a:schemeClr val="tx1"/>
          </a:solidFill>
          <a:prstDash val="solid"/>
        </a:ln>
      </c:spPr>
      <c:txPr>
        <a:bodyPr/>
        <a:lstStyle/>
        <a:p>
          <a:pPr>
            <a:defRPr sz="1614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55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3131300391343298"/>
          <c:y val="2.8518034222332567E-2"/>
          <c:w val="0.60219128671790279"/>
          <c:h val="0.77558764841869265"/>
        </c:manualLayout>
      </c:layout>
      <c:barChart>
        <c:barDir val="col"/>
        <c:grouping val="stacked"/>
        <c:ser>
          <c:idx val="6"/>
          <c:order val="0"/>
          <c:tx>
            <c:strRef>
              <c:f>Cum!$A$4</c:f>
              <c:strCache>
                <c:ptCount val="1"/>
                <c:pt idx="0">
                  <c:v>Fluorescent Ballast Standard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Cum!$B$3:$U$3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Cum!$B$4:$U$4</c:f>
              <c:numCache>
                <c:formatCode>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2.7377428304086977</c:v>
                </c:pt>
                <c:pt idx="6">
                  <c:v>7.2522898608417865</c:v>
                </c:pt>
                <c:pt idx="7">
                  <c:v>12.883829116348798</c:v>
                </c:pt>
                <c:pt idx="8">
                  <c:v>17.51748909259657</c:v>
                </c:pt>
                <c:pt idx="9">
                  <c:v>21.39256092674497</c:v>
                </c:pt>
                <c:pt idx="10">
                  <c:v>24.730986498523659</c:v>
                </c:pt>
                <c:pt idx="11">
                  <c:v>27.613095769690062</c:v>
                </c:pt>
                <c:pt idx="12">
                  <c:v>30.141095147786583</c:v>
                </c:pt>
                <c:pt idx="13">
                  <c:v>32.382152640753162</c:v>
                </c:pt>
                <c:pt idx="14">
                  <c:v>34.392708747010893</c:v>
                </c:pt>
                <c:pt idx="15">
                  <c:v>36.203426893856296</c:v>
                </c:pt>
                <c:pt idx="16">
                  <c:v>37.829650864345091</c:v>
                </c:pt>
                <c:pt idx="17">
                  <c:v>39.341407446944203</c:v>
                </c:pt>
                <c:pt idx="18">
                  <c:v>40.758088461119357</c:v>
                </c:pt>
                <c:pt idx="19">
                  <c:v>42.080001604110464</c:v>
                </c:pt>
              </c:numCache>
            </c:numRef>
          </c:val>
        </c:ser>
        <c:ser>
          <c:idx val="7"/>
          <c:order val="1"/>
          <c:tx>
            <c:strRef>
              <c:f>Cum!$A$5</c:f>
              <c:strCache>
                <c:ptCount val="1"/>
                <c:pt idx="0">
                  <c:v>GSFL Standard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Cum!$B$3:$U$3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Cum!$B$5:$U$5</c:f>
              <c:numCache>
                <c:formatCode>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6.3472604417706764</c:v>
                </c:pt>
                <c:pt idx="3">
                  <c:v>16.256422489285537</c:v>
                </c:pt>
                <c:pt idx="4">
                  <c:v>28.859732333035574</c:v>
                </c:pt>
                <c:pt idx="5">
                  <c:v>37.82259584474226</c:v>
                </c:pt>
                <c:pt idx="6">
                  <c:v>44.315214281620946</c:v>
                </c:pt>
                <c:pt idx="7">
                  <c:v>48.178687787621044</c:v>
                </c:pt>
                <c:pt idx="8">
                  <c:v>51.533172854101885</c:v>
                </c:pt>
                <c:pt idx="9">
                  <c:v>54.078640808352525</c:v>
                </c:pt>
                <c:pt idx="10">
                  <c:v>56.118883479335572</c:v>
                </c:pt>
                <c:pt idx="11">
                  <c:v>57.053177705220129</c:v>
                </c:pt>
                <c:pt idx="12">
                  <c:v>57.000759123256145</c:v>
                </c:pt>
                <c:pt idx="13">
                  <c:v>56.095550403542788</c:v>
                </c:pt>
                <c:pt idx="14">
                  <c:v>55.233595953502288</c:v>
                </c:pt>
                <c:pt idx="15">
                  <c:v>54.463183011396389</c:v>
                </c:pt>
                <c:pt idx="16">
                  <c:v>53.780399904898061</c:v>
                </c:pt>
                <c:pt idx="17">
                  <c:v>53.207663082893546</c:v>
                </c:pt>
                <c:pt idx="18">
                  <c:v>52.759151098107978</c:v>
                </c:pt>
                <c:pt idx="19">
                  <c:v>52.414587486629088</c:v>
                </c:pt>
              </c:numCache>
            </c:numRef>
          </c:val>
        </c:ser>
        <c:ser>
          <c:idx val="8"/>
          <c:order val="2"/>
          <c:tx>
            <c:strRef>
              <c:f>Cum!$A$6</c:f>
              <c:strCache>
                <c:ptCount val="1"/>
                <c:pt idx="0">
                  <c:v>Metal Halide Standard</c:v>
                </c:pt>
              </c:strCache>
            </c:strRef>
          </c:tx>
          <c:spPr>
            <a:solidFill>
              <a:srgbClr val="66FFFF"/>
            </a:solidFill>
          </c:spPr>
          <c:cat>
            <c:numRef>
              <c:f>Cum!$B$3:$U$3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Cum!$B$6:$U$6</c:f>
              <c:numCache>
                <c:formatCode>0.0</c:formatCode>
                <c:ptCount val="20"/>
                <c:pt idx="0">
                  <c:v>0</c:v>
                </c:pt>
                <c:pt idx="1">
                  <c:v>3.6058876831293674</c:v>
                </c:pt>
                <c:pt idx="2">
                  <c:v>3.9583403858077868</c:v>
                </c:pt>
                <c:pt idx="3">
                  <c:v>4.2802172302031094</c:v>
                </c:pt>
                <c:pt idx="4">
                  <c:v>4.5715861884996301</c:v>
                </c:pt>
                <c:pt idx="5">
                  <c:v>4.8369682887732814</c:v>
                </c:pt>
                <c:pt idx="6">
                  <c:v>5.0736654227903379</c:v>
                </c:pt>
                <c:pt idx="7">
                  <c:v>5.290572834991508</c:v>
                </c:pt>
                <c:pt idx="8">
                  <c:v>5.4980056329427498</c:v>
                </c:pt>
                <c:pt idx="9">
                  <c:v>5.6892686725145802</c:v>
                </c:pt>
                <c:pt idx="10">
                  <c:v>5.8704870402029865</c:v>
                </c:pt>
                <c:pt idx="11">
                  <c:v>6.0364774251770594</c:v>
                </c:pt>
                <c:pt idx="12">
                  <c:v>6.1903475412182098</c:v>
                </c:pt>
                <c:pt idx="13">
                  <c:v>6.3336256789243688</c:v>
                </c:pt>
                <c:pt idx="14">
                  <c:v>6.468109158369316</c:v>
                </c:pt>
                <c:pt idx="15">
                  <c:v>6.5945913395271365</c:v>
                </c:pt>
                <c:pt idx="16">
                  <c:v>6.7112902458229717</c:v>
                </c:pt>
                <c:pt idx="17">
                  <c:v>6.8243877976910845</c:v>
                </c:pt>
                <c:pt idx="18">
                  <c:v>6.9349106066915684</c:v>
                </c:pt>
                <c:pt idx="19">
                  <c:v>7.0410211716725879</c:v>
                </c:pt>
              </c:numCache>
            </c:numRef>
          </c:val>
        </c:ser>
        <c:ser>
          <c:idx val="9"/>
          <c:order val="3"/>
          <c:tx>
            <c:strRef>
              <c:f>Cum!$A$7</c:f>
              <c:strCache>
                <c:ptCount val="1"/>
                <c:pt idx="0">
                  <c:v>Halogen Reflector Standard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Cum!$B$3:$U$3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Cum!$B$7:$U$7</c:f>
              <c:numCache>
                <c:formatCode>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4.564307669113207</c:v>
                </c:pt>
                <c:pt idx="3">
                  <c:v>10.766955730335891</c:v>
                </c:pt>
                <c:pt idx="4">
                  <c:v>16.209437884714429</c:v>
                </c:pt>
                <c:pt idx="5">
                  <c:v>19.729888045417344</c:v>
                </c:pt>
                <c:pt idx="6">
                  <c:v>21.286324867569892</c:v>
                </c:pt>
                <c:pt idx="7">
                  <c:v>24.459520773065467</c:v>
                </c:pt>
                <c:pt idx="8">
                  <c:v>26.726280047429967</c:v>
                </c:pt>
                <c:pt idx="9">
                  <c:v>28.123991084545171</c:v>
                </c:pt>
                <c:pt idx="10">
                  <c:v>28.714519040060988</c:v>
                </c:pt>
                <c:pt idx="11">
                  <c:v>29.287410703797967</c:v>
                </c:pt>
                <c:pt idx="12">
                  <c:v>29.856026597455749</c:v>
                </c:pt>
                <c:pt idx="13">
                  <c:v>30.418038536674956</c:v>
                </c:pt>
                <c:pt idx="14">
                  <c:v>30.97332990420529</c:v>
                </c:pt>
                <c:pt idx="15">
                  <c:v>31.523774218877289</c:v>
                </c:pt>
                <c:pt idx="16">
                  <c:v>32.059750486707394</c:v>
                </c:pt>
                <c:pt idx="17">
                  <c:v>32.591459620609029</c:v>
                </c:pt>
                <c:pt idx="18">
                  <c:v>33.115944322396025</c:v>
                </c:pt>
                <c:pt idx="19">
                  <c:v>33.630950358281339</c:v>
                </c:pt>
              </c:numCache>
            </c:numRef>
          </c:val>
        </c:ser>
        <c:ser>
          <c:idx val="0"/>
          <c:order val="4"/>
          <c:tx>
            <c:strRef>
              <c:f>Cum!$A$8</c:f>
              <c:strCache>
                <c:ptCount val="1"/>
                <c:pt idx="0">
                  <c:v>Candelabra Standard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Cum!$B$3:$U$3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Cum!$B$8:$U$8</c:f>
              <c:numCache>
                <c:formatCode>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1.4546899743523531</c:v>
                </c:pt>
                <c:pt idx="3">
                  <c:v>4.3435139645809695</c:v>
                </c:pt>
                <c:pt idx="4">
                  <c:v>7.225308379159574</c:v>
                </c:pt>
                <c:pt idx="5">
                  <c:v>8.715003173930441</c:v>
                </c:pt>
                <c:pt idx="6">
                  <c:v>8.7993308467844908</c:v>
                </c:pt>
                <c:pt idx="7">
                  <c:v>8.8780475926531963</c:v>
                </c:pt>
                <c:pt idx="8">
                  <c:v>8.951673451395278</c:v>
                </c:pt>
                <c:pt idx="9">
                  <c:v>9.0207539165187942</c:v>
                </c:pt>
                <c:pt idx="10">
                  <c:v>9.0851796102283924</c:v>
                </c:pt>
                <c:pt idx="11">
                  <c:v>9.1432524185160506</c:v>
                </c:pt>
                <c:pt idx="12">
                  <c:v>9.1974216860984939</c:v>
                </c:pt>
                <c:pt idx="13">
                  <c:v>9.2474323375276271</c:v>
                </c:pt>
                <c:pt idx="14">
                  <c:v>9.2930560684852708</c:v>
                </c:pt>
                <c:pt idx="15">
                  <c:v>9.3353368387803979</c:v>
                </c:pt>
                <c:pt idx="16">
                  <c:v>9.3732389957007598</c:v>
                </c:pt>
                <c:pt idx="17">
                  <c:v>9.4056742853284252</c:v>
                </c:pt>
                <c:pt idx="18">
                  <c:v>9.4321085674481644</c:v>
                </c:pt>
                <c:pt idx="19">
                  <c:v>9.4535706027603208</c:v>
                </c:pt>
              </c:numCache>
            </c:numRef>
          </c:val>
        </c:ser>
        <c:ser>
          <c:idx val="1"/>
          <c:order val="5"/>
          <c:tx>
            <c:strRef>
              <c:f>Cum!$A$9</c:f>
              <c:strCache>
                <c:ptCount val="1"/>
                <c:pt idx="0">
                  <c:v>Ceiling Fan Kits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Cum!$B$3:$U$3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Cum!$B$9:$U$9</c:f>
              <c:numCache>
                <c:formatCode>0.0</c:formatCode>
                <c:ptCount val="20"/>
                <c:pt idx="0">
                  <c:v>0.5522142368252595</c:v>
                </c:pt>
                <c:pt idx="1">
                  <c:v>1.1217796706595118</c:v>
                </c:pt>
                <c:pt idx="2">
                  <c:v>1.6995982821058873</c:v>
                </c:pt>
                <c:pt idx="3">
                  <c:v>2.2804554945507065</c:v>
                </c:pt>
                <c:pt idx="4">
                  <c:v>2.8637978794767842</c:v>
                </c:pt>
                <c:pt idx="5">
                  <c:v>3.440283747211339</c:v>
                </c:pt>
                <c:pt idx="6">
                  <c:v>4.0213844202765774</c:v>
                </c:pt>
                <c:pt idx="7">
                  <c:v>4.6065514507282277</c:v>
                </c:pt>
                <c:pt idx="8">
                  <c:v>5.1967989173862685</c:v>
                </c:pt>
                <c:pt idx="9">
                  <c:v>5.7928092088014695</c:v>
                </c:pt>
                <c:pt idx="10">
                  <c:v>6.4703021469879713</c:v>
                </c:pt>
                <c:pt idx="11">
                  <c:v>6.5609551616243547</c:v>
                </c:pt>
                <c:pt idx="12">
                  <c:v>6.6517618750015464</c:v>
                </c:pt>
                <c:pt idx="13">
                  <c:v>6.7426062706232628</c:v>
                </c:pt>
                <c:pt idx="14">
                  <c:v>6.8329569007233051</c:v>
                </c:pt>
                <c:pt idx="15">
                  <c:v>6.9227901962375968</c:v>
                </c:pt>
                <c:pt idx="16">
                  <c:v>7.0114804829702324</c:v>
                </c:pt>
                <c:pt idx="17">
                  <c:v>7.0987361381141536</c:v>
                </c:pt>
                <c:pt idx="18">
                  <c:v>7.1842704892044233</c:v>
                </c:pt>
                <c:pt idx="19">
                  <c:v>7.2683359785022015</c:v>
                </c:pt>
              </c:numCache>
            </c:numRef>
          </c:val>
        </c:ser>
        <c:ser>
          <c:idx val="2"/>
          <c:order val="6"/>
          <c:tx>
            <c:strRef>
              <c:f>Cum!$A$10</c:f>
              <c:strCache>
                <c:ptCount val="1"/>
                <c:pt idx="0">
                  <c:v>Torchieres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Cum!$B$3:$U$3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Cum!$B$10:$U$10</c:f>
              <c:numCache>
                <c:formatCode>0.0</c:formatCode>
                <c:ptCount val="20"/>
                <c:pt idx="0">
                  <c:v>0.61426984045796751</c:v>
                </c:pt>
                <c:pt idx="1">
                  <c:v>1.2474215053134006</c:v>
                </c:pt>
                <c:pt idx="2">
                  <c:v>1.891248195910624</c:v>
                </c:pt>
                <c:pt idx="3">
                  <c:v>2.5427043711892958</c:v>
                </c:pt>
                <c:pt idx="4">
                  <c:v>2.6067086802690267</c:v>
                </c:pt>
                <c:pt idx="5">
                  <c:v>2.6711673874939512</c:v>
                </c:pt>
                <c:pt idx="6">
                  <c:v>2.7360505644469426</c:v>
                </c:pt>
                <c:pt idx="7">
                  <c:v>2.8001247049972187</c:v>
                </c:pt>
                <c:pt idx="8">
                  <c:v>2.8633859020599282</c:v>
                </c:pt>
                <c:pt idx="9">
                  <c:v>2.9258726262298569</c:v>
                </c:pt>
                <c:pt idx="10">
                  <c:v>2.9877974516961396</c:v>
                </c:pt>
                <c:pt idx="11">
                  <c:v>3.0484205403161875</c:v>
                </c:pt>
                <c:pt idx="12">
                  <c:v>3.1084224801560807</c:v>
                </c:pt>
                <c:pt idx="13">
                  <c:v>3.1679602528968185</c:v>
                </c:pt>
                <c:pt idx="14">
                  <c:v>3.2268266196358937</c:v>
                </c:pt>
                <c:pt idx="15">
                  <c:v>3.2854428823925814</c:v>
                </c:pt>
                <c:pt idx="16">
                  <c:v>3.3434425123047569</c:v>
                </c:pt>
                <c:pt idx="17">
                  <c:v>3.4003719368612897</c:v>
                </c:pt>
                <c:pt idx="18">
                  <c:v>3.4559442938563314</c:v>
                </c:pt>
                <c:pt idx="19">
                  <c:v>3.5105116884421652</c:v>
                </c:pt>
              </c:numCache>
            </c:numRef>
          </c:val>
        </c:ser>
        <c:overlap val="100"/>
        <c:axId val="117340416"/>
        <c:axId val="117645696"/>
      </c:barChart>
      <c:catAx>
        <c:axId val="1173404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7645696"/>
        <c:crosses val="autoZero"/>
        <c:auto val="1"/>
        <c:lblAlgn val="ctr"/>
        <c:lblOffset val="100"/>
        <c:tickLblSkip val="5"/>
      </c:catAx>
      <c:valAx>
        <c:axId val="1176456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7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Cumulative Savings (MWa)</a:t>
                </a:r>
              </a:p>
            </c:rich>
          </c:tx>
          <c:layout>
            <c:manualLayout>
              <c:xMode val="edge"/>
              <c:yMode val="edge"/>
              <c:x val="1.0138800754332501E-2"/>
              <c:y val="0.14955446745627474"/>
            </c:manualLayout>
          </c:layout>
        </c:title>
        <c:numFmt formatCode="0" sourceLinked="0"/>
        <c:tickLblPos val="nextTo"/>
        <c:crossAx val="117340416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75071738412937905"/>
          <c:y val="5.0490883590462825E-2"/>
          <c:w val="0.22808654344853588"/>
          <c:h val="0.77279102384291765"/>
        </c:manualLayout>
      </c:layout>
      <c:spPr>
        <a:ln>
          <a:solidFill>
            <a:schemeClr val="accent1">
              <a:shade val="95000"/>
              <a:satMod val="105000"/>
            </a:schemeClr>
          </a:solidFill>
        </a:ln>
      </c:spPr>
      <c:txPr>
        <a:bodyPr/>
        <a:lstStyle/>
        <a:p>
          <a:pPr>
            <a:defRPr sz="1599"/>
          </a:pPr>
          <a:endParaRPr lang="en-US"/>
        </a:p>
      </c:txPr>
    </c:legend>
    <c:plotVisOnly val="1"/>
    <c:dispBlanksAs val="gap"/>
  </c:chart>
  <c:txPr>
    <a:bodyPr/>
    <a:lstStyle/>
    <a:p>
      <a:pPr>
        <a:defRPr sz="1799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691950961475038"/>
          <c:y val="8.4185494401139552E-2"/>
          <c:w val="0.80652196039416602"/>
          <c:h val="0.71012246270723667"/>
        </c:manualLayout>
      </c:layout>
      <c:areaChart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Lost-Opportunity Savings Goal</c:v>
                </c:pt>
              </c:strCache>
            </c:strRef>
          </c:tx>
          <c:spPr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Sheet1!$B$1:$U$1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Sheet1!$B$2:$U$2</c:f>
              <c:numCache>
                <c:formatCode>General</c:formatCode>
                <c:ptCount val="20"/>
                <c:pt idx="0">
                  <c:v>31</c:v>
                </c:pt>
                <c:pt idx="1">
                  <c:v>50</c:v>
                </c:pt>
                <c:pt idx="2">
                  <c:v>72</c:v>
                </c:pt>
                <c:pt idx="3">
                  <c:v>98</c:v>
                </c:pt>
                <c:pt idx="4">
                  <c:v>116</c:v>
                </c:pt>
                <c:pt idx="5">
                  <c:v>131</c:v>
                </c:pt>
                <c:pt idx="6">
                  <c:v>162</c:v>
                </c:pt>
                <c:pt idx="7">
                  <c:v>180</c:v>
                </c:pt>
                <c:pt idx="8">
                  <c:v>191</c:v>
                </c:pt>
                <c:pt idx="9">
                  <c:v>202</c:v>
                </c:pt>
                <c:pt idx="10">
                  <c:v>205</c:v>
                </c:pt>
                <c:pt idx="11">
                  <c:v>206</c:v>
                </c:pt>
                <c:pt idx="12">
                  <c:v>203</c:v>
                </c:pt>
                <c:pt idx="13">
                  <c:v>200</c:v>
                </c:pt>
                <c:pt idx="14">
                  <c:v>200</c:v>
                </c:pt>
                <c:pt idx="15">
                  <c:v>200</c:v>
                </c:pt>
                <c:pt idx="16">
                  <c:v>200</c:v>
                </c:pt>
                <c:pt idx="17">
                  <c:v>201</c:v>
                </c:pt>
                <c:pt idx="18">
                  <c:v>201</c:v>
                </c:pt>
                <c:pt idx="19">
                  <c:v>196</c:v>
                </c:pt>
              </c:numCache>
            </c:numRef>
          </c:val>
        </c:ser>
        <c:axId val="101320960"/>
        <c:axId val="101326848"/>
      </c:areaChart>
      <c:barChart>
        <c:barDir val="col"/>
        <c:grouping val="stacked"/>
        <c:ser>
          <c:idx val="3"/>
          <c:order val="1"/>
          <c:tx>
            <c:strRef>
              <c:f>Sheet1!$A$5</c:f>
              <c:strCache>
                <c:ptCount val="1"/>
                <c:pt idx="0">
                  <c:v>Savings from Federal Lighting Standards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prstClr val="black"/>
              </a:solidFill>
            </a:ln>
          </c:spPr>
          <c:cat>
            <c:numRef>
              <c:f>Sheet1!$B$1:$U$1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Sheet1!$B$5:$U$5</c:f>
              <c:numCache>
                <c:formatCode>0.0</c:formatCode>
                <c:ptCount val="20"/>
                <c:pt idx="0">
                  <c:v>1.1664840772832281</c:v>
                </c:pt>
                <c:pt idx="1">
                  <c:v>4.8086047818190574</c:v>
                </c:pt>
                <c:pt idx="2">
                  <c:v>13.940356089958257</c:v>
                </c:pt>
                <c:pt idx="3">
                  <c:v>20.554824331084998</c:v>
                </c:pt>
                <c:pt idx="4">
                  <c:v>21.866302065009503</c:v>
                </c:pt>
                <c:pt idx="5">
                  <c:v>17.61707797282229</c:v>
                </c:pt>
                <c:pt idx="6">
                  <c:v>13.530610946353718</c:v>
                </c:pt>
                <c:pt idx="7">
                  <c:v>13.613073996074451</c:v>
                </c:pt>
                <c:pt idx="8">
                  <c:v>11.189471637507072</c:v>
                </c:pt>
                <c:pt idx="9">
                  <c:v>8.7370913457947861</c:v>
                </c:pt>
                <c:pt idx="10">
                  <c:v>6.9542580233284141</c:v>
                </c:pt>
                <c:pt idx="11">
                  <c:v>4.764634457306018</c:v>
                </c:pt>
                <c:pt idx="12">
                  <c:v>3.4030447266309882</c:v>
                </c:pt>
                <c:pt idx="13">
                  <c:v>2.2415316699701804</c:v>
                </c:pt>
                <c:pt idx="14">
                  <c:v>2.0332172309892607</c:v>
                </c:pt>
                <c:pt idx="15">
                  <c:v>1.9079620291355184</c:v>
                </c:pt>
                <c:pt idx="16">
                  <c:v>1.7807081116815062</c:v>
                </c:pt>
                <c:pt idx="17">
                  <c:v>1.7604468156925919</c:v>
                </c:pt>
                <c:pt idx="18">
                  <c:v>1.7707175303820115</c:v>
                </c:pt>
                <c:pt idx="19">
                  <c:v>1.7585610515744177</c:v>
                </c:pt>
              </c:numCache>
            </c:numRef>
          </c:val>
        </c:ser>
        <c:overlap val="100"/>
        <c:axId val="118286976"/>
        <c:axId val="101319040"/>
      </c:barChart>
      <c:catAx>
        <c:axId val="118286976"/>
        <c:scaling>
          <c:orientation val="minMax"/>
        </c:scaling>
        <c:axPos val="b"/>
        <c:numFmt formatCode="General" sourceLinked="1"/>
        <c:tickLblPos val="nextTo"/>
        <c:spPr>
          <a:ln w="31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6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319040"/>
        <c:crosses val="autoZero"/>
        <c:auto val="1"/>
        <c:lblAlgn val="ctr"/>
        <c:lblOffset val="100"/>
        <c:tickLblSkip val="5"/>
        <c:tickMarkSkip val="1"/>
      </c:catAx>
      <c:valAx>
        <c:axId val="101319040"/>
        <c:scaling>
          <c:orientation val="minMax"/>
          <c:max val="250"/>
        </c:scaling>
        <c:axPos val="l"/>
        <c:majorGridlines>
          <c:spPr>
            <a:ln w="315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6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Annual Acquistions (aMW)</a:t>
                </a:r>
              </a:p>
            </c:rich>
          </c:tx>
          <c:layout>
            <c:manualLayout>
              <c:xMode val="edge"/>
              <c:yMode val="edge"/>
              <c:x val="0"/>
              <c:y val="0.1190168311494649"/>
            </c:manualLayout>
          </c:layout>
          <c:spPr>
            <a:noFill/>
            <a:ln w="25266">
              <a:noFill/>
            </a:ln>
          </c:spPr>
        </c:title>
        <c:numFmt formatCode="#,##0" sourceLinked="0"/>
        <c:tickLblPos val="nextTo"/>
        <c:spPr>
          <a:ln w="31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6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286976"/>
        <c:crosses val="autoZero"/>
        <c:crossBetween val="between"/>
      </c:valAx>
      <c:catAx>
        <c:axId val="101320960"/>
        <c:scaling>
          <c:orientation val="minMax"/>
        </c:scaling>
        <c:delete val="1"/>
        <c:axPos val="b"/>
        <c:numFmt formatCode="General" sourceLinked="1"/>
        <c:tickLblPos val="none"/>
        <c:crossAx val="101326848"/>
        <c:crosses val="autoZero"/>
        <c:auto val="1"/>
        <c:lblAlgn val="ctr"/>
        <c:lblOffset val="100"/>
      </c:catAx>
      <c:valAx>
        <c:axId val="101326848"/>
        <c:scaling>
          <c:orientation val="minMax"/>
          <c:max val="300"/>
        </c:scaling>
        <c:delete val="1"/>
        <c:axPos val="r"/>
        <c:numFmt formatCode="General" sourceLinked="1"/>
        <c:tickLblPos val="none"/>
        <c:crossAx val="101320960"/>
        <c:crosses val="max"/>
        <c:crossBetween val="between"/>
      </c:valAx>
      <c:spPr>
        <a:noFill/>
        <a:ln w="1263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6.0652009097801433E-3"/>
          <c:y val="0.8962868117797671"/>
          <c:w val="0.97498104624715765"/>
          <c:h val="0.10115236875800256"/>
        </c:manualLayout>
      </c:layout>
      <c:spPr>
        <a:noFill/>
        <a:ln w="3158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4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691950961475038"/>
          <c:y val="4.3984458274593387E-2"/>
          <c:w val="0.80652196039416602"/>
          <c:h val="0.64729473956600636"/>
        </c:manualLayout>
      </c:layout>
      <c:areaChart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Lost-Opportunity Savings Goal</c:v>
                </c:pt>
              </c:strCache>
            </c:strRef>
          </c:tx>
          <c:spPr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  <a:ln w="12636">
              <a:solidFill>
                <a:schemeClr val="tx1"/>
              </a:solidFill>
              <a:prstDash val="solid"/>
            </a:ln>
          </c:spPr>
          <c:cat>
            <c:numRef>
              <c:f>Sheet1!$B$1:$U$1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Sheet1!$B$2:$U$2</c:f>
              <c:numCache>
                <c:formatCode>General</c:formatCode>
                <c:ptCount val="20"/>
                <c:pt idx="0">
                  <c:v>31</c:v>
                </c:pt>
                <c:pt idx="1">
                  <c:v>50</c:v>
                </c:pt>
                <c:pt idx="2">
                  <c:v>72</c:v>
                </c:pt>
                <c:pt idx="3">
                  <c:v>98</c:v>
                </c:pt>
                <c:pt idx="4">
                  <c:v>116</c:v>
                </c:pt>
                <c:pt idx="5">
                  <c:v>131</c:v>
                </c:pt>
                <c:pt idx="6">
                  <c:v>162</c:v>
                </c:pt>
                <c:pt idx="7">
                  <c:v>180</c:v>
                </c:pt>
                <c:pt idx="8">
                  <c:v>191</c:v>
                </c:pt>
                <c:pt idx="9">
                  <c:v>202</c:v>
                </c:pt>
                <c:pt idx="10">
                  <c:v>205</c:v>
                </c:pt>
                <c:pt idx="11">
                  <c:v>206</c:v>
                </c:pt>
                <c:pt idx="12">
                  <c:v>203</c:v>
                </c:pt>
                <c:pt idx="13">
                  <c:v>200</c:v>
                </c:pt>
                <c:pt idx="14">
                  <c:v>200</c:v>
                </c:pt>
                <c:pt idx="15">
                  <c:v>200</c:v>
                </c:pt>
                <c:pt idx="16">
                  <c:v>200</c:v>
                </c:pt>
                <c:pt idx="17">
                  <c:v>201</c:v>
                </c:pt>
                <c:pt idx="18">
                  <c:v>201</c:v>
                </c:pt>
                <c:pt idx="19">
                  <c:v>196</c:v>
                </c:pt>
              </c:numCache>
            </c:numRef>
          </c:val>
        </c:ser>
        <c:axId val="101417728"/>
        <c:axId val="101403648"/>
      </c:areaChart>
      <c:barChart>
        <c:barDir val="col"/>
        <c:grouping val="stacked"/>
        <c:ser>
          <c:idx val="1"/>
          <c:order val="1"/>
          <c:tx>
            <c:strRef>
              <c:f>Sheet1!$A$3</c:f>
              <c:strCache>
                <c:ptCount val="1"/>
                <c:pt idx="0">
                  <c:v>Savings from Residential Federal Standards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Sheet1!$B$1:$U$1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Sheet1!$B$3:$U$3</c:f>
              <c:numCache>
                <c:formatCode>_(* #,##0.0_);_(* \(#,##0.0\);_(* "-"??_);_(@_)</c:formatCode>
                <c:ptCount val="20"/>
                <c:pt idx="0">
                  <c:v>1.1664840772832277</c:v>
                </c:pt>
                <c:pt idx="1">
                  <c:v>1.2027170986896867</c:v>
                </c:pt>
                <c:pt idx="2">
                  <c:v>1.2216453020435978</c:v>
                </c:pt>
                <c:pt idx="3">
                  <c:v>1.6774765401717973</c:v>
                </c:pt>
                <c:pt idx="4">
                  <c:v>1.091920541431296</c:v>
                </c:pt>
                <c:pt idx="5">
                  <c:v>25.184297285589412</c:v>
                </c:pt>
                <c:pt idx="6">
                  <c:v>25.582729607179004</c:v>
                </c:pt>
                <c:pt idx="7">
                  <c:v>25.841908761256224</c:v>
                </c:pt>
                <c:pt idx="8">
                  <c:v>25.916051279735317</c:v>
                </c:pt>
                <c:pt idx="9">
                  <c:v>25.891403376246313</c:v>
                </c:pt>
                <c:pt idx="10">
                  <c:v>25.641620938795633</c:v>
                </c:pt>
                <c:pt idx="11">
                  <c:v>24.894317240951182</c:v>
                </c:pt>
                <c:pt idx="12">
                  <c:v>25.704826880766547</c:v>
                </c:pt>
                <c:pt idx="13">
                  <c:v>26.614115583169642</c:v>
                </c:pt>
                <c:pt idx="14">
                  <c:v>26.572432521197964</c:v>
                </c:pt>
                <c:pt idx="15">
                  <c:v>26.350550874967833</c:v>
                </c:pt>
                <c:pt idx="16">
                  <c:v>26.455466054481882</c:v>
                </c:pt>
                <c:pt idx="17">
                  <c:v>13.06112656005191</c:v>
                </c:pt>
                <c:pt idx="18">
                  <c:v>13.653086480144395</c:v>
                </c:pt>
                <c:pt idx="19">
                  <c:v>13.744338350376911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Savings from Commercial &amp; Industrial Standards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Sheet1!$B$1:$U$1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Sheet1!$B$4:$U$4</c:f>
              <c:numCache>
                <c:formatCode>0.0</c:formatCode>
                <c:ptCount val="20"/>
                <c:pt idx="0">
                  <c:v>7.3716516914835708</c:v>
                </c:pt>
                <c:pt idx="1">
                  <c:v>7.6190454594954753</c:v>
                </c:pt>
                <c:pt idx="2">
                  <c:v>7.4531518466212114</c:v>
                </c:pt>
                <c:pt idx="3">
                  <c:v>7.9228712177958718</c:v>
                </c:pt>
                <c:pt idx="4">
                  <c:v>8.0411859553126881</c:v>
                </c:pt>
                <c:pt idx="5">
                  <c:v>8.1063703483119021</c:v>
                </c:pt>
                <c:pt idx="6">
                  <c:v>16.35146800819318</c:v>
                </c:pt>
                <c:pt idx="7">
                  <c:v>16.418471180477312</c:v>
                </c:pt>
                <c:pt idx="8">
                  <c:v>16.432018940214558</c:v>
                </c:pt>
                <c:pt idx="9">
                  <c:v>16.343124850244493</c:v>
                </c:pt>
                <c:pt idx="10">
                  <c:v>16.076114921678435</c:v>
                </c:pt>
                <c:pt idx="11">
                  <c:v>16.055692510810506</c:v>
                </c:pt>
                <c:pt idx="12">
                  <c:v>16.230134261610484</c:v>
                </c:pt>
                <c:pt idx="13">
                  <c:v>16.474144569115929</c:v>
                </c:pt>
                <c:pt idx="14">
                  <c:v>16.188820572853299</c:v>
                </c:pt>
                <c:pt idx="15">
                  <c:v>16.291555654658094</c:v>
                </c:pt>
                <c:pt idx="16">
                  <c:v>16.359704338917492</c:v>
                </c:pt>
                <c:pt idx="17">
                  <c:v>16.527299976163143</c:v>
                </c:pt>
                <c:pt idx="18">
                  <c:v>16.702521912435905</c:v>
                </c:pt>
                <c:pt idx="19">
                  <c:v>16.839742423209444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Savings from Federal Lighting Standards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Sheet1!$B$1:$U$1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Sheet1!$B$5:$U$5</c:f>
              <c:numCache>
                <c:formatCode>0.0</c:formatCode>
                <c:ptCount val="20"/>
                <c:pt idx="0" formatCode="General">
                  <c:v>0</c:v>
                </c:pt>
                <c:pt idx="1">
                  <c:v>3.6058876831293674</c:v>
                </c:pt>
                <c:pt idx="2">
                  <c:v>12.718710787914649</c:v>
                </c:pt>
                <c:pt idx="3">
                  <c:v>19.322510943361486</c:v>
                </c:pt>
                <c:pt idx="4">
                  <c:v>21.218955371003698</c:v>
                </c:pt>
                <c:pt idx="5">
                  <c:v>16.976133397862789</c:v>
                </c:pt>
                <c:pt idx="6">
                  <c:v>12.884627096335485</c:v>
                </c:pt>
                <c:pt idx="7">
                  <c:v>12.963832825072551</c:v>
                </c:pt>
                <c:pt idx="8">
                  <c:v>10.535962973786321</c:v>
                </c:pt>
                <c:pt idx="9">
                  <c:v>8.078594330209679</c:v>
                </c:pt>
                <c:pt idx="10">
                  <c:v>6.2148402596756398</c:v>
                </c:pt>
                <c:pt idx="11">
                  <c:v>4.6133583540495877</c:v>
                </c:pt>
                <c:pt idx="12">
                  <c:v>3.2522360734138975</c:v>
                </c:pt>
                <c:pt idx="13">
                  <c:v>2.0911495016077293</c:v>
                </c:pt>
                <c:pt idx="14">
                  <c:v>1.8840002341501381</c:v>
                </c:pt>
                <c:pt idx="15">
                  <c:v>1.7595124708645375</c:v>
                </c:pt>
                <c:pt idx="16">
                  <c:v>1.6340181950366961</c:v>
                </c:pt>
                <c:pt idx="17">
                  <c:v>1.6162617359921359</c:v>
                </c:pt>
                <c:pt idx="18">
                  <c:v>1.6296108222967003</c:v>
                </c:pt>
                <c:pt idx="19">
                  <c:v>1.6199281676908015</c:v>
                </c:pt>
              </c:numCache>
            </c:numRef>
          </c:val>
        </c:ser>
        <c:overlap val="100"/>
        <c:axId val="101391744"/>
        <c:axId val="101401728"/>
      </c:barChart>
      <c:catAx>
        <c:axId val="101391744"/>
        <c:scaling>
          <c:orientation val="minMax"/>
        </c:scaling>
        <c:axPos val="b"/>
        <c:numFmt formatCode="General" sourceLinked="1"/>
        <c:tickLblPos val="nextTo"/>
        <c:spPr>
          <a:ln w="31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6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401728"/>
        <c:crosses val="autoZero"/>
        <c:auto val="1"/>
        <c:lblAlgn val="ctr"/>
        <c:lblOffset val="100"/>
        <c:tickLblSkip val="5"/>
        <c:tickMarkSkip val="1"/>
      </c:catAx>
      <c:valAx>
        <c:axId val="101401728"/>
        <c:scaling>
          <c:orientation val="minMax"/>
          <c:max val="250"/>
        </c:scaling>
        <c:axPos val="l"/>
        <c:majorGridlines>
          <c:spPr>
            <a:ln w="315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65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Annual Acquistions (aMW)</a:t>
                </a:r>
              </a:p>
            </c:rich>
          </c:tx>
          <c:layout>
            <c:manualLayout>
              <c:xMode val="edge"/>
              <c:yMode val="edge"/>
              <c:x val="0"/>
              <c:y val="0.11901681759379035"/>
            </c:manualLayout>
          </c:layout>
          <c:spPr>
            <a:noFill/>
            <a:ln w="25271">
              <a:noFill/>
            </a:ln>
          </c:spPr>
        </c:title>
        <c:numFmt formatCode="#,##0" sourceLinked="0"/>
        <c:tickLblPos val="nextTo"/>
        <c:spPr>
          <a:ln w="31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6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391744"/>
        <c:crosses val="autoZero"/>
        <c:crossBetween val="between"/>
      </c:valAx>
      <c:valAx>
        <c:axId val="101403648"/>
        <c:scaling>
          <c:orientation val="minMax"/>
          <c:max val="300"/>
        </c:scaling>
        <c:delete val="1"/>
        <c:axPos val="r"/>
        <c:numFmt formatCode="General" sourceLinked="1"/>
        <c:tickLblPos val="none"/>
        <c:crossAx val="101417728"/>
        <c:crosses val="max"/>
        <c:crossBetween val="between"/>
      </c:valAx>
      <c:catAx>
        <c:axId val="101417728"/>
        <c:scaling>
          <c:orientation val="minMax"/>
        </c:scaling>
        <c:delete val="1"/>
        <c:axPos val="b"/>
        <c:numFmt formatCode="General" sourceLinked="1"/>
        <c:tickLblPos val="none"/>
        <c:crossAx val="101403648"/>
        <c:crosses val="autoZero"/>
        <c:auto val="1"/>
        <c:lblAlgn val="ctr"/>
        <c:lblOffset val="100"/>
      </c:catAx>
      <c:spPr>
        <a:noFill/>
        <a:ln w="12636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181989772172369"/>
          <c:y val="0.77504214261949878"/>
          <c:w val="0.68287725268812827"/>
          <c:h val="0.19209395768760346"/>
        </c:manualLayout>
      </c:layout>
      <c:spPr>
        <a:noFill/>
        <a:ln w="3159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4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>
        <c:manualLayout>
          <c:layoutTarget val="inner"/>
          <c:xMode val="edge"/>
          <c:yMode val="edge"/>
          <c:x val="0.12981602994070185"/>
          <c:y val="5.0473457250976524E-2"/>
          <c:w val="0.79698353614889494"/>
          <c:h val="0.54788456466865088"/>
        </c:manualLayout>
      </c:layout>
      <c:barChart>
        <c:barDir val="col"/>
        <c:grouping val="stacked"/>
        <c:ser>
          <c:idx val="6"/>
          <c:order val="0"/>
          <c:tx>
            <c:strRef>
              <c:f>Total!$A$6</c:f>
              <c:strCache>
                <c:ptCount val="1"/>
                <c:pt idx="0">
                  <c:v>Residential Appliances &amp; Equipment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Total!$B$4:$U$4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Total!$B$6:$U$6</c:f>
              <c:numCache>
                <c:formatCode>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0.44516315244830207</c:v>
                </c:pt>
                <c:pt idx="4">
                  <c:v>0.88973699987379451</c:v>
                </c:pt>
                <c:pt idx="5">
                  <c:v>25.433089710503729</c:v>
                </c:pt>
                <c:pt idx="6">
                  <c:v>50.369835467664274</c:v>
                </c:pt>
                <c:pt idx="7">
                  <c:v>75.562503057918804</c:v>
                </c:pt>
                <c:pt idx="8">
                  <c:v>100.82504567393335</c:v>
                </c:pt>
                <c:pt idx="9">
                  <c:v>126.05795203459414</c:v>
                </c:pt>
                <c:pt idx="10">
                  <c:v>150.96015520973688</c:v>
                </c:pt>
                <c:pt idx="11">
                  <c:v>175.70319634743268</c:v>
                </c:pt>
                <c:pt idx="12">
                  <c:v>201.25721457498165</c:v>
                </c:pt>
                <c:pt idx="13">
                  <c:v>227.72094798978881</c:v>
                </c:pt>
                <c:pt idx="14">
                  <c:v>254.14416351414638</c:v>
                </c:pt>
                <c:pt idx="15">
                  <c:v>280.34626483084617</c:v>
                </c:pt>
                <c:pt idx="16">
                  <c:v>306.65504096868159</c:v>
                </c:pt>
                <c:pt idx="17">
                  <c:v>319.57198244903304</c:v>
                </c:pt>
                <c:pt idx="18">
                  <c:v>333.08396222109195</c:v>
                </c:pt>
                <c:pt idx="19">
                  <c:v>346.68966768758548</c:v>
                </c:pt>
              </c:numCache>
            </c:numRef>
          </c:val>
        </c:ser>
        <c:ser>
          <c:idx val="7"/>
          <c:order val="1"/>
          <c:tx>
            <c:strRef>
              <c:f>Total!$A$7</c:f>
              <c:strCache>
                <c:ptCount val="1"/>
                <c:pt idx="0">
                  <c:v>Commercial &amp; Industrial Equipment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Total!$B$4:$U$4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Total!$B$7:$U$7</c:f>
              <c:numCache>
                <c:formatCode>0.0</c:formatCode>
                <c:ptCount val="20"/>
                <c:pt idx="0">
                  <c:v>7.3716516914835948</c:v>
                </c:pt>
                <c:pt idx="1">
                  <c:v>14.990697150979052</c:v>
                </c:pt>
                <c:pt idx="2">
                  <c:v>22.443848997600256</c:v>
                </c:pt>
                <c:pt idx="3">
                  <c:v>30.366720215396089</c:v>
                </c:pt>
                <c:pt idx="4">
                  <c:v>38.40790617070882</c:v>
                </c:pt>
                <c:pt idx="5">
                  <c:v>46.514276519020726</c:v>
                </c:pt>
                <c:pt idx="6">
                  <c:v>62.865744527213742</c:v>
                </c:pt>
                <c:pt idx="7">
                  <c:v>79.284215707691203</c:v>
                </c:pt>
                <c:pt idx="8">
                  <c:v>95.716234647906134</c:v>
                </c:pt>
                <c:pt idx="9">
                  <c:v>112.05935949815026</c:v>
                </c:pt>
                <c:pt idx="10">
                  <c:v>128.13547441982814</c:v>
                </c:pt>
                <c:pt idx="11">
                  <c:v>144.19116693063989</c:v>
                </c:pt>
                <c:pt idx="12">
                  <c:v>160.42130119224964</c:v>
                </c:pt>
                <c:pt idx="13">
                  <c:v>176.89544576136558</c:v>
                </c:pt>
                <c:pt idx="14">
                  <c:v>193.08426633421891</c:v>
                </c:pt>
                <c:pt idx="15">
                  <c:v>209.37582198887694</c:v>
                </c:pt>
                <c:pt idx="16">
                  <c:v>225.73552632779447</c:v>
                </c:pt>
                <c:pt idx="17">
                  <c:v>242.26282630395764</c:v>
                </c:pt>
                <c:pt idx="18">
                  <c:v>258.96534821639329</c:v>
                </c:pt>
                <c:pt idx="19">
                  <c:v>275.8050906396042</c:v>
                </c:pt>
              </c:numCache>
            </c:numRef>
          </c:val>
        </c:ser>
        <c:ser>
          <c:idx val="8"/>
          <c:order val="2"/>
          <c:tx>
            <c:strRef>
              <c:f>Total!$A$8</c:f>
              <c:strCache>
                <c:ptCount val="1"/>
                <c:pt idx="0">
                  <c:v>Lighting Equipment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Total!$B$4:$U$4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Total!$B$8:$U$8</c:f>
              <c:numCache>
                <c:formatCode>0.0</c:formatCode>
                <c:ptCount val="20"/>
                <c:pt idx="0">
                  <c:v>1.1664840772832281</c:v>
                </c:pt>
                <c:pt idx="1">
                  <c:v>5.9750888591022795</c:v>
                </c:pt>
                <c:pt idx="2">
                  <c:v>19.915444949060529</c:v>
                </c:pt>
                <c:pt idx="3">
                  <c:v>40.470269280145494</c:v>
                </c:pt>
                <c:pt idx="4">
                  <c:v>62.336571345155178</c:v>
                </c:pt>
                <c:pt idx="5">
                  <c:v>79.953649317977323</c:v>
                </c:pt>
                <c:pt idx="6">
                  <c:v>93.484260264331496</c:v>
                </c:pt>
                <c:pt idx="7">
                  <c:v>107.09733426040552</c:v>
                </c:pt>
                <c:pt idx="8">
                  <c:v>118.28680589791259</c:v>
                </c:pt>
                <c:pt idx="9">
                  <c:v>127.02389724370738</c:v>
                </c:pt>
                <c:pt idx="10">
                  <c:v>133.97815526703579</c:v>
                </c:pt>
                <c:pt idx="11">
                  <c:v>138.74278972434053</c:v>
                </c:pt>
                <c:pt idx="12">
                  <c:v>142.14583445097279</c:v>
                </c:pt>
                <c:pt idx="13">
                  <c:v>144.38736612094354</c:v>
                </c:pt>
                <c:pt idx="14">
                  <c:v>146.42058335193224</c:v>
                </c:pt>
                <c:pt idx="15">
                  <c:v>148.32854538106781</c:v>
                </c:pt>
                <c:pt idx="16">
                  <c:v>150.10925349274842</c:v>
                </c:pt>
                <c:pt idx="17">
                  <c:v>151.86970030844188</c:v>
                </c:pt>
                <c:pt idx="18">
                  <c:v>153.64041783882442</c:v>
                </c:pt>
                <c:pt idx="19">
                  <c:v>155.39897889039841</c:v>
                </c:pt>
              </c:numCache>
            </c:numRef>
          </c:val>
        </c:ser>
        <c:overlap val="100"/>
        <c:axId val="101483648"/>
        <c:axId val="101485184"/>
      </c:barChart>
      <c:catAx>
        <c:axId val="101483648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01485184"/>
        <c:crosses val="autoZero"/>
        <c:auto val="1"/>
        <c:lblAlgn val="ctr"/>
        <c:lblOffset val="100"/>
      </c:catAx>
      <c:valAx>
        <c:axId val="1014851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7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Cumulative Savings (MWa)</a:t>
                </a:r>
              </a:p>
            </c:rich>
          </c:tx>
          <c:layout>
            <c:manualLayout>
              <c:xMode val="edge"/>
              <c:yMode val="edge"/>
              <c:x val="1.0138800754332501E-2"/>
              <c:y val="0.14955443569553872"/>
            </c:manualLayout>
          </c:layout>
        </c:title>
        <c:numFmt formatCode="0" sourceLinked="0"/>
        <c:tickLblPos val="nextTo"/>
        <c:crossAx val="101483648"/>
        <c:crosses val="autoZero"/>
        <c:crossBetween val="between"/>
      </c:valAx>
      <c:spPr>
        <a:noFill/>
        <a:ln w="25392">
          <a:noFill/>
        </a:ln>
      </c:spPr>
    </c:plotArea>
    <c:legend>
      <c:legendPos val="b"/>
      <c:layout>
        <c:manualLayout>
          <c:xMode val="edge"/>
          <c:yMode val="edge"/>
          <c:x val="0.18431868546371824"/>
          <c:y val="0.75610857853294655"/>
          <c:w val="0.59916839549247947"/>
          <c:h val="0.22519986437102071"/>
        </c:manualLayout>
      </c:layout>
      <c:spPr>
        <a:ln>
          <a:solidFill>
            <a:schemeClr val="accent1">
              <a:shade val="95000"/>
              <a:satMod val="105000"/>
            </a:schemeClr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txPr>
    <a:bodyPr/>
    <a:lstStyle/>
    <a:p>
      <a:pPr>
        <a:defRPr sz="1799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4496754951085691"/>
          <c:y val="5.0473457250976524E-2"/>
          <c:w val="0.78183202099737459"/>
          <c:h val="0.70630100214745883"/>
        </c:manualLayout>
      </c:layout>
      <c:areaChart>
        <c:grouping val="standard"/>
        <c:ser>
          <c:idx val="0"/>
          <c:order val="3"/>
          <c:tx>
            <c:strRef>
              <c:f>Total!$A$18</c:f>
              <c:strCache>
                <c:ptCount val="1"/>
                <c:pt idx="0">
                  <c:v>Lost-Opportunity Savings Goal</c:v>
                </c:pt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>
              <a:solidFill>
                <a:srgbClr val="0070C0">
                  <a:lumMod val="60000"/>
                  <a:lumOff val="40000"/>
                </a:srgbClr>
              </a:solidFill>
            </a:ln>
          </c:spPr>
          <c:cat>
            <c:numRef>
              <c:f>Total!$B$4:$U$4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Total!$B$18:$U$18</c:f>
              <c:numCache>
                <c:formatCode>0</c:formatCode>
                <c:ptCount val="20"/>
                <c:pt idx="0">
                  <c:v>31</c:v>
                </c:pt>
                <c:pt idx="1">
                  <c:v>81</c:v>
                </c:pt>
                <c:pt idx="2">
                  <c:v>153</c:v>
                </c:pt>
                <c:pt idx="3">
                  <c:v>251</c:v>
                </c:pt>
                <c:pt idx="4">
                  <c:v>367</c:v>
                </c:pt>
                <c:pt idx="5">
                  <c:v>498</c:v>
                </c:pt>
                <c:pt idx="6">
                  <c:v>660</c:v>
                </c:pt>
                <c:pt idx="7">
                  <c:v>840</c:v>
                </c:pt>
                <c:pt idx="8">
                  <c:v>1031</c:v>
                </c:pt>
                <c:pt idx="9">
                  <c:v>1233</c:v>
                </c:pt>
                <c:pt idx="10">
                  <c:v>1438</c:v>
                </c:pt>
                <c:pt idx="11">
                  <c:v>1644</c:v>
                </c:pt>
                <c:pt idx="12">
                  <c:v>1847</c:v>
                </c:pt>
                <c:pt idx="13">
                  <c:v>2047</c:v>
                </c:pt>
                <c:pt idx="14">
                  <c:v>2247</c:v>
                </c:pt>
                <c:pt idx="15">
                  <c:v>2447</c:v>
                </c:pt>
                <c:pt idx="16">
                  <c:v>2647</c:v>
                </c:pt>
                <c:pt idx="17">
                  <c:v>2848</c:v>
                </c:pt>
                <c:pt idx="18">
                  <c:v>3049</c:v>
                </c:pt>
                <c:pt idx="19">
                  <c:v>3245</c:v>
                </c:pt>
              </c:numCache>
            </c:numRef>
          </c:val>
        </c:ser>
        <c:axId val="101574144"/>
        <c:axId val="101575680"/>
      </c:areaChart>
      <c:barChart>
        <c:barDir val="col"/>
        <c:grouping val="stacked"/>
        <c:ser>
          <c:idx val="6"/>
          <c:order val="0"/>
          <c:tx>
            <c:strRef>
              <c:f>Total!$A$6</c:f>
              <c:strCache>
                <c:ptCount val="1"/>
                <c:pt idx="0">
                  <c:v>Residential Appliances &amp; Equipment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Total!$B$4:$U$4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Total!$B$6:$U$6</c:f>
              <c:numCache>
                <c:formatCode>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0.44516315244830335</c:v>
                </c:pt>
                <c:pt idx="4">
                  <c:v>0.88973699987379451</c:v>
                </c:pt>
                <c:pt idx="5">
                  <c:v>25.433089710503729</c:v>
                </c:pt>
                <c:pt idx="6">
                  <c:v>50.369835467664437</c:v>
                </c:pt>
                <c:pt idx="7">
                  <c:v>75.562503057918804</c:v>
                </c:pt>
                <c:pt idx="8">
                  <c:v>100.82504567393335</c:v>
                </c:pt>
                <c:pt idx="9">
                  <c:v>126.05795203459442</c:v>
                </c:pt>
                <c:pt idx="10">
                  <c:v>150.96015520973725</c:v>
                </c:pt>
                <c:pt idx="11">
                  <c:v>175.70319634743231</c:v>
                </c:pt>
                <c:pt idx="12">
                  <c:v>201.25721457498165</c:v>
                </c:pt>
                <c:pt idx="13">
                  <c:v>227.72094798978881</c:v>
                </c:pt>
                <c:pt idx="14">
                  <c:v>254.14416351414727</c:v>
                </c:pt>
                <c:pt idx="15">
                  <c:v>280.34626483084492</c:v>
                </c:pt>
                <c:pt idx="16">
                  <c:v>306.65504096868159</c:v>
                </c:pt>
                <c:pt idx="17">
                  <c:v>319.57198244903304</c:v>
                </c:pt>
                <c:pt idx="18">
                  <c:v>333.08396222109195</c:v>
                </c:pt>
                <c:pt idx="19">
                  <c:v>346.68966768758548</c:v>
                </c:pt>
              </c:numCache>
            </c:numRef>
          </c:val>
        </c:ser>
        <c:ser>
          <c:idx val="7"/>
          <c:order val="1"/>
          <c:tx>
            <c:strRef>
              <c:f>Total!$A$7</c:f>
              <c:strCache>
                <c:ptCount val="1"/>
                <c:pt idx="0">
                  <c:v>Commercial &amp; Industrial Equipment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Total!$B$4:$U$4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Total!$B$7:$U$7</c:f>
              <c:numCache>
                <c:formatCode>0.0</c:formatCode>
                <c:ptCount val="20"/>
                <c:pt idx="0">
                  <c:v>7.3716516914835761</c:v>
                </c:pt>
                <c:pt idx="1">
                  <c:v>14.990697150979052</c:v>
                </c:pt>
                <c:pt idx="2">
                  <c:v>22.443848997600256</c:v>
                </c:pt>
                <c:pt idx="3">
                  <c:v>30.366720215396111</c:v>
                </c:pt>
                <c:pt idx="4">
                  <c:v>38.40790617070882</c:v>
                </c:pt>
                <c:pt idx="5">
                  <c:v>46.514276519020726</c:v>
                </c:pt>
                <c:pt idx="6">
                  <c:v>62.865744527213842</c:v>
                </c:pt>
                <c:pt idx="7">
                  <c:v>79.284215707691203</c:v>
                </c:pt>
                <c:pt idx="8">
                  <c:v>95.716234647905907</c:v>
                </c:pt>
                <c:pt idx="9">
                  <c:v>112.05935949815026</c:v>
                </c:pt>
                <c:pt idx="10">
                  <c:v>128.13547441982851</c:v>
                </c:pt>
                <c:pt idx="11">
                  <c:v>144.19116693063941</c:v>
                </c:pt>
                <c:pt idx="12">
                  <c:v>160.42130119224964</c:v>
                </c:pt>
                <c:pt idx="13">
                  <c:v>176.89544576136558</c:v>
                </c:pt>
                <c:pt idx="14">
                  <c:v>193.08426633421891</c:v>
                </c:pt>
                <c:pt idx="15">
                  <c:v>209.37582198887694</c:v>
                </c:pt>
                <c:pt idx="16">
                  <c:v>225.73552632779447</c:v>
                </c:pt>
                <c:pt idx="17">
                  <c:v>242.26282630395764</c:v>
                </c:pt>
                <c:pt idx="18">
                  <c:v>258.96534821639329</c:v>
                </c:pt>
                <c:pt idx="19">
                  <c:v>275.80509063960341</c:v>
                </c:pt>
              </c:numCache>
            </c:numRef>
          </c:val>
        </c:ser>
        <c:ser>
          <c:idx val="8"/>
          <c:order val="2"/>
          <c:tx>
            <c:strRef>
              <c:f>Total!$A$8</c:f>
              <c:strCache>
                <c:ptCount val="1"/>
                <c:pt idx="0">
                  <c:v>Lighting Equipment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Total!$B$4:$U$4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Total!$B$8:$U$8</c:f>
              <c:numCache>
                <c:formatCode>0.0</c:formatCode>
                <c:ptCount val="20"/>
                <c:pt idx="0">
                  <c:v>1.1664840772832281</c:v>
                </c:pt>
                <c:pt idx="1">
                  <c:v>5.9750888591022795</c:v>
                </c:pt>
                <c:pt idx="2">
                  <c:v>19.915444949060529</c:v>
                </c:pt>
                <c:pt idx="3">
                  <c:v>40.470269280145494</c:v>
                </c:pt>
                <c:pt idx="4">
                  <c:v>62.336571345155086</c:v>
                </c:pt>
                <c:pt idx="5">
                  <c:v>79.953649317977323</c:v>
                </c:pt>
                <c:pt idx="6">
                  <c:v>93.484260264331169</c:v>
                </c:pt>
                <c:pt idx="7">
                  <c:v>107.09733426040552</c:v>
                </c:pt>
                <c:pt idx="8">
                  <c:v>118.28680589791259</c:v>
                </c:pt>
                <c:pt idx="9">
                  <c:v>127.02389724370738</c:v>
                </c:pt>
                <c:pt idx="10">
                  <c:v>133.97815526703579</c:v>
                </c:pt>
                <c:pt idx="11">
                  <c:v>138.74278972434138</c:v>
                </c:pt>
                <c:pt idx="12">
                  <c:v>142.14583445097279</c:v>
                </c:pt>
                <c:pt idx="13">
                  <c:v>144.38736612094317</c:v>
                </c:pt>
                <c:pt idx="14">
                  <c:v>146.42058335193224</c:v>
                </c:pt>
                <c:pt idx="15">
                  <c:v>148.32854538106781</c:v>
                </c:pt>
                <c:pt idx="16">
                  <c:v>150.10925349274908</c:v>
                </c:pt>
                <c:pt idx="17">
                  <c:v>151.86970030844188</c:v>
                </c:pt>
                <c:pt idx="18">
                  <c:v>153.64041783882405</c:v>
                </c:pt>
                <c:pt idx="19">
                  <c:v>155.39897889039841</c:v>
                </c:pt>
              </c:numCache>
            </c:numRef>
          </c:val>
        </c:ser>
        <c:overlap val="100"/>
        <c:axId val="101574144"/>
        <c:axId val="101575680"/>
      </c:barChart>
      <c:catAx>
        <c:axId val="1015741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1575680"/>
        <c:crosses val="autoZero"/>
        <c:auto val="1"/>
        <c:lblAlgn val="ctr"/>
        <c:lblOffset val="100"/>
        <c:tickLblSkip val="5"/>
      </c:catAx>
      <c:valAx>
        <c:axId val="1015756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7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Cumulative Savings (MWa)</a:t>
                </a:r>
              </a:p>
            </c:rich>
          </c:tx>
          <c:layout>
            <c:manualLayout>
              <c:xMode val="edge"/>
              <c:yMode val="edge"/>
              <c:x val="1.0138800754332501E-2"/>
              <c:y val="0.14955450039444501"/>
            </c:manualLayout>
          </c:layout>
        </c:title>
        <c:numFmt formatCode="0" sourceLinked="0"/>
        <c:tickLblPos val="nextTo"/>
        <c:crossAx val="101574144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7.5700227100681822E-3"/>
          <c:y val="0.8459595959595988"/>
          <c:w val="0.97501892505677512"/>
          <c:h val="0.13510101010101011"/>
        </c:manualLayout>
      </c:layout>
      <c:spPr>
        <a:ln>
          <a:solidFill>
            <a:schemeClr val="accent1">
              <a:shade val="95000"/>
              <a:satMod val="105000"/>
            </a:schemeClr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txPr>
    <a:bodyPr/>
    <a:lstStyle/>
    <a:p>
      <a:pPr>
        <a:defRPr sz="1799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414601469537209"/>
          <c:y val="4.3726704388082162E-2"/>
          <c:w val="0.52785682066558648"/>
          <c:h val="0.84775936851214062"/>
        </c:manualLayout>
      </c:layout>
      <c:barChart>
        <c:barDir val="col"/>
        <c:grouping val="stacked"/>
        <c:ser>
          <c:idx val="0"/>
          <c:order val="0"/>
          <c:tx>
            <c:strRef>
              <c:f>Sheet1!$A$6</c:f>
              <c:strCache>
                <c:ptCount val="1"/>
                <c:pt idx="0">
                  <c:v>Discretionary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effectLst/>
                      </a:rPr>
                      <a:t>800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effectLst/>
                      </a:rPr>
                      <a:t>800</a:t>
                    </a:r>
                  </a:p>
                </c:rich>
              </c:tx>
              <c:showVal val="1"/>
            </c:dLbl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Sheet1!$B$5:$C$5</c:f>
              <c:strCache>
                <c:ptCount val="2"/>
                <c:pt idx="0">
                  <c:v>2010-2014</c:v>
                </c:pt>
                <c:pt idx="1">
                  <c:v>2015-2019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800</c:v>
                </c:pt>
                <c:pt idx="1">
                  <c:v>800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Remaining Lost-Opportunity Savings Goal</c:v>
                </c:pt>
              </c:strCache>
            </c:strRef>
          </c:tx>
          <c:spPr>
            <a:solidFill>
              <a:srgbClr val="13B5E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 algn="ctr" rtl="0">
                  <a:defRPr lang="en-US" sz="1740" b="0" i="0" u="none" strike="noStrike" kern="1200" baseline="0" dirty="0">
                    <a:solidFill>
                      <a:prstClr val="white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Sheet1!$B$5:$C$5</c:f>
              <c:strCache>
                <c:ptCount val="2"/>
                <c:pt idx="0">
                  <c:v>2010-2014</c:v>
                </c:pt>
                <c:pt idx="1">
                  <c:v>2015-2019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300</c:v>
                </c:pt>
                <c:pt idx="1">
                  <c:v>595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Lost-Opportunity Savings From Standards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Sheet1!$B$5:$C$5</c:f>
              <c:strCache>
                <c:ptCount val="2"/>
                <c:pt idx="0">
                  <c:v>2010-2014</c:v>
                </c:pt>
                <c:pt idx="1">
                  <c:v>2015-2019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100</c:v>
                </c:pt>
                <c:pt idx="1">
                  <c:v>265</c:v>
                </c:pt>
              </c:numCache>
            </c:numRef>
          </c:val>
        </c:ser>
        <c:overlap val="100"/>
        <c:axId val="101648256"/>
        <c:axId val="101649792"/>
      </c:barChart>
      <c:catAx>
        <c:axId val="101648256"/>
        <c:scaling>
          <c:orientation val="minMax"/>
        </c:scaling>
        <c:axPos val="b"/>
        <c:numFmt formatCode="General" sourceLinked="1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6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649792"/>
        <c:crosses val="autoZero"/>
        <c:auto val="1"/>
        <c:lblAlgn val="ctr"/>
        <c:lblOffset val="100"/>
        <c:tickLblSkip val="1"/>
        <c:tickMarkSkip val="1"/>
      </c:catAx>
      <c:valAx>
        <c:axId val="101649792"/>
        <c:scaling>
          <c:orientation val="minMax"/>
        </c:scaling>
        <c:axPos val="l"/>
        <c:majorGridlines>
          <c:spPr>
            <a:ln w="315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64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5 –Year  Acquisitions (MWa)</a:t>
                </a:r>
              </a:p>
            </c:rich>
          </c:tx>
          <c:layout>
            <c:manualLayout>
              <c:xMode val="edge"/>
              <c:yMode val="edge"/>
              <c:x val="1.0765146292197363E-2"/>
              <c:y val="0.12414486576893859"/>
            </c:manualLayout>
          </c:layout>
          <c:spPr>
            <a:noFill/>
            <a:ln w="25257">
              <a:noFill/>
            </a:ln>
          </c:spPr>
        </c:title>
        <c:numFmt formatCode="General" sourceLinked="1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6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648256"/>
        <c:crosses val="autoZero"/>
        <c:crossBetween val="between"/>
      </c:valAx>
      <c:spPr>
        <a:noFill/>
        <a:ln w="1262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407378939277476"/>
          <c:y val="4.6094750320102428E-2"/>
          <c:w val="0.28593389700230598"/>
          <c:h val="0.84379001280410282"/>
        </c:manualLayout>
      </c:layout>
      <c:spPr>
        <a:noFill/>
        <a:ln w="3157">
          <a:solidFill>
            <a:schemeClr val="tx1"/>
          </a:solidFill>
          <a:prstDash val="solid"/>
        </a:ln>
      </c:spPr>
      <c:txPr>
        <a:bodyPr/>
        <a:lstStyle/>
        <a:p>
          <a:pPr>
            <a:defRPr sz="179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4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>
        <c:manualLayout>
          <c:layoutTarget val="inner"/>
          <c:xMode val="edge"/>
          <c:yMode val="edge"/>
          <c:x val="0.13346855080614931"/>
          <c:y val="4.5580841952845737E-2"/>
          <c:w val="0.85016240157480349"/>
          <c:h val="0.73298724330877085"/>
        </c:manualLayout>
      </c:layout>
      <c:barChart>
        <c:barDir val="col"/>
        <c:grouping val="stacked"/>
        <c:ser>
          <c:idx val="3"/>
          <c:order val="0"/>
          <c:tx>
            <c:strRef>
              <c:f>Sheet1!$A$14</c:f>
              <c:strCache>
                <c:ptCount val="1"/>
                <c:pt idx="0">
                  <c:v>Retrofit Targets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Sheet1!$B$13:$F$13</c:f>
              <c:strCache>
                <c:ptCount val="5"/>
                <c:pt idx="0">
                  <c:v>2015 </c:v>
                </c:pt>
                <c:pt idx="1">
                  <c:v>2016 </c:v>
                </c:pt>
                <c:pt idx="2">
                  <c:v>2017 </c:v>
                </c:pt>
                <c:pt idx="3">
                  <c:v>2018 </c:v>
                </c:pt>
                <c:pt idx="4">
                  <c:v>2019 </c:v>
                </c:pt>
              </c:strCache>
            </c:strRef>
          </c:cat>
          <c:val>
            <c:numRef>
              <c:f>Sheet1!$B$14:$F$14</c:f>
              <c:numCache>
                <c:formatCode>_(* #,##0_);_(* \(#,##0\);_(* "-"??_);_(@_)</c:formatCode>
                <c:ptCount val="5"/>
                <c:pt idx="0">
                  <c:v>160</c:v>
                </c:pt>
                <c:pt idx="1">
                  <c:v>160</c:v>
                </c:pt>
                <c:pt idx="2">
                  <c:v>160</c:v>
                </c:pt>
                <c:pt idx="3">
                  <c:v>160</c:v>
                </c:pt>
                <c:pt idx="4">
                  <c:v>160</c:v>
                </c:pt>
              </c:numCache>
            </c:numRef>
          </c:val>
        </c:ser>
        <c:ser>
          <c:idx val="0"/>
          <c:order val="1"/>
          <c:tx>
            <c:strRef>
              <c:f>Sheet1!$A$15</c:f>
              <c:strCache>
                <c:ptCount val="1"/>
                <c:pt idx="0">
                  <c:v>Lost-Opportunity Targets, Net of Standards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Sheet1!$B$13:$F$13</c:f>
              <c:strCache>
                <c:ptCount val="5"/>
                <c:pt idx="0">
                  <c:v>2015 </c:v>
                </c:pt>
                <c:pt idx="1">
                  <c:v>2016 </c:v>
                </c:pt>
                <c:pt idx="2">
                  <c:v>2017 </c:v>
                </c:pt>
                <c:pt idx="3">
                  <c:v>2018 </c:v>
                </c:pt>
                <c:pt idx="4">
                  <c:v>2019 </c:v>
                </c:pt>
              </c:strCache>
            </c:strRef>
          </c:cat>
          <c:val>
            <c:numRef>
              <c:f>Sheet1!$B$15:$F$15</c:f>
              <c:numCache>
                <c:formatCode>_(* #,##0_);_(* \(#,##0\);_(* "-"??_);_(@_)</c:formatCode>
                <c:ptCount val="5"/>
                <c:pt idx="0">
                  <c:v>80.733198968235897</c:v>
                </c:pt>
                <c:pt idx="1">
                  <c:v>107.18117528829232</c:v>
                </c:pt>
                <c:pt idx="2">
                  <c:v>124.77578723319385</c:v>
                </c:pt>
                <c:pt idx="3">
                  <c:v>138.1159668062638</c:v>
                </c:pt>
                <c:pt idx="4">
                  <c:v>151.68687744329966</c:v>
                </c:pt>
              </c:numCache>
            </c:numRef>
          </c:val>
        </c:ser>
        <c:ser>
          <c:idx val="1"/>
          <c:order val="2"/>
          <c:tx>
            <c:strRef>
              <c:f>Sheet1!$A$16</c:f>
              <c:strCache>
                <c:ptCount val="1"/>
                <c:pt idx="0">
                  <c:v>Savings from Standards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cat>
            <c:strRef>
              <c:f>Sheet1!$B$13:$F$13</c:f>
              <c:strCache>
                <c:ptCount val="5"/>
                <c:pt idx="0">
                  <c:v>2015 </c:v>
                </c:pt>
                <c:pt idx="1">
                  <c:v>2016 </c:v>
                </c:pt>
                <c:pt idx="2">
                  <c:v>2017 </c:v>
                </c:pt>
                <c:pt idx="3">
                  <c:v>2018 </c:v>
                </c:pt>
                <c:pt idx="4">
                  <c:v>2019 </c:v>
                </c:pt>
              </c:strCache>
            </c:strRef>
          </c:cat>
          <c:val>
            <c:numRef>
              <c:f>Sheet1!$B$16:$F$16</c:f>
              <c:numCache>
                <c:formatCode>General</c:formatCode>
                <c:ptCount val="5"/>
                <c:pt idx="0">
                  <c:v>50</c:v>
                </c:pt>
                <c:pt idx="1">
                  <c:v>55</c:v>
                </c:pt>
                <c:pt idx="2">
                  <c:v>55</c:v>
                </c:pt>
                <c:pt idx="3">
                  <c:v>53</c:v>
                </c:pt>
                <c:pt idx="4">
                  <c:v>50</c:v>
                </c:pt>
              </c:numCache>
            </c:numRef>
          </c:val>
        </c:ser>
        <c:overlap val="100"/>
        <c:axId val="101730560"/>
        <c:axId val="101740544"/>
      </c:barChart>
      <c:catAx>
        <c:axId val="101730560"/>
        <c:scaling>
          <c:orientation val="minMax"/>
        </c:scaling>
        <c:axPos val="b"/>
        <c:tickLblPos val="nextTo"/>
        <c:crossAx val="101740544"/>
        <c:crosses val="autoZero"/>
        <c:auto val="1"/>
        <c:lblAlgn val="ctr"/>
        <c:lblOffset val="100"/>
      </c:catAx>
      <c:valAx>
        <c:axId val="1017405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 Savings (MWa)</a:t>
                </a:r>
              </a:p>
            </c:rich>
          </c:tx>
          <c:layout/>
        </c:title>
        <c:numFmt formatCode="_(* #,##0_);_(* \(#,##0\);_(* &quot;-&quot;??_);_(@_)" sourceLinked="1"/>
        <c:tickLblPos val="nextTo"/>
        <c:crossAx val="101730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333333333333367E-3"/>
          <c:y val="0.9106638754973877"/>
          <c:w val="0.99166666666666659"/>
          <c:h val="7.2229923504750784E-2"/>
        </c:manualLayout>
      </c:layout>
      <c:spPr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93353474320242"/>
          <c:y val="4.3984476067270392E-2"/>
          <c:w val="0.85951661631420062"/>
          <c:h val="0.72468241469816719"/>
        </c:manualLayout>
      </c:layout>
      <c:barChart>
        <c:barDir val="col"/>
        <c:grouping val="stacked"/>
        <c:ser>
          <c:idx val="1"/>
          <c:order val="0"/>
          <c:tx>
            <c:strRef>
              <c:f>Sheet1!$A$3</c:f>
              <c:strCache>
                <c:ptCount val="1"/>
                <c:pt idx="0">
                  <c:v>Retrofit</c:v>
                </c:pt>
              </c:strCache>
            </c:strRef>
          </c:tx>
          <c:spPr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0"/>
            </a:gradFill>
            <a:ln w="12629">
              <a:solidFill>
                <a:schemeClr val="tx1"/>
              </a:solidFill>
              <a:prstDash val="solid"/>
            </a:ln>
          </c:spPr>
          <c:cat>
            <c:numRef>
              <c:f>Sheet1!$B$1:$U$1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Sheet1!$B$3:$U$3</c:f>
              <c:numCache>
                <c:formatCode>0</c:formatCode>
                <c:ptCount val="20"/>
                <c:pt idx="0">
                  <c:v>160</c:v>
                </c:pt>
                <c:pt idx="1">
                  <c:v>160</c:v>
                </c:pt>
                <c:pt idx="2">
                  <c:v>160</c:v>
                </c:pt>
                <c:pt idx="3">
                  <c:v>160</c:v>
                </c:pt>
                <c:pt idx="4">
                  <c:v>160</c:v>
                </c:pt>
                <c:pt idx="5">
                  <c:v>160</c:v>
                </c:pt>
                <c:pt idx="6">
                  <c:v>160</c:v>
                </c:pt>
                <c:pt idx="7">
                  <c:v>160</c:v>
                </c:pt>
                <c:pt idx="8">
                  <c:v>160</c:v>
                </c:pt>
                <c:pt idx="9">
                  <c:v>160</c:v>
                </c:pt>
                <c:pt idx="10">
                  <c:v>160</c:v>
                </c:pt>
                <c:pt idx="11">
                  <c:v>160</c:v>
                </c:pt>
                <c:pt idx="12">
                  <c:v>160</c:v>
                </c:pt>
                <c:pt idx="13">
                  <c:v>160</c:v>
                </c:pt>
                <c:pt idx="14">
                  <c:v>110</c:v>
                </c:pt>
                <c:pt idx="15">
                  <c:v>80</c:v>
                </c:pt>
                <c:pt idx="16">
                  <c:v>50</c:v>
                </c:pt>
                <c:pt idx="17">
                  <c:v>40</c:v>
                </c:pt>
                <c:pt idx="18">
                  <c:v>30</c:v>
                </c:pt>
                <c:pt idx="19" formatCode="_(* #,##0_);_(* \(#,##0\);_(* &quot;-&quot;??_);_(@_)">
                  <c:v>20</c:v>
                </c:pt>
              </c:numCache>
            </c:numRef>
          </c:val>
        </c:ser>
        <c:ser>
          <c:idx val="0"/>
          <c:order val="1"/>
          <c:tx>
            <c:strRef>
              <c:f>Sheet1!$A$2</c:f>
              <c:strCache>
                <c:ptCount val="1"/>
                <c:pt idx="0">
                  <c:v>Lost-Opportunity</c:v>
                </c:pt>
              </c:strCache>
            </c:strRef>
          </c:tx>
          <c:spPr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  <a:ln w="12629">
              <a:solidFill>
                <a:schemeClr val="tx1"/>
              </a:solidFill>
              <a:prstDash val="solid"/>
            </a:ln>
          </c:spPr>
          <c:cat>
            <c:numRef>
              <c:f>Sheet1!$B$1:$U$1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Sheet1!$B$2:$U$2</c:f>
              <c:numCache>
                <c:formatCode>0</c:formatCode>
                <c:ptCount val="20"/>
                <c:pt idx="0">
                  <c:v>40</c:v>
                </c:pt>
                <c:pt idx="1">
                  <c:v>60</c:v>
                </c:pt>
                <c:pt idx="2">
                  <c:v>80</c:v>
                </c:pt>
                <c:pt idx="3">
                  <c:v>100</c:v>
                </c:pt>
                <c:pt idx="4">
                  <c:v>120</c:v>
                </c:pt>
                <c:pt idx="5">
                  <c:v>130</c:v>
                </c:pt>
                <c:pt idx="6">
                  <c:v>160</c:v>
                </c:pt>
                <c:pt idx="7">
                  <c:v>180</c:v>
                </c:pt>
                <c:pt idx="8">
                  <c:v>190</c:v>
                </c:pt>
                <c:pt idx="9">
                  <c:v>200</c:v>
                </c:pt>
                <c:pt idx="10">
                  <c:v>205</c:v>
                </c:pt>
                <c:pt idx="11">
                  <c:v>205</c:v>
                </c:pt>
                <c:pt idx="12">
                  <c:v>205</c:v>
                </c:pt>
                <c:pt idx="13">
                  <c:v>200</c:v>
                </c:pt>
                <c:pt idx="14">
                  <c:v>200</c:v>
                </c:pt>
                <c:pt idx="15">
                  <c:v>200</c:v>
                </c:pt>
                <c:pt idx="16">
                  <c:v>200</c:v>
                </c:pt>
                <c:pt idx="17">
                  <c:v>200</c:v>
                </c:pt>
                <c:pt idx="18">
                  <c:v>200</c:v>
                </c:pt>
                <c:pt idx="19" formatCode="_(* #,##0_);_(* \(#,##0\);_(* &quot;-&quot;??_);_(@_)">
                  <c:v>200</c:v>
                </c:pt>
              </c:numCache>
            </c:numRef>
          </c:val>
        </c:ser>
        <c:overlap val="100"/>
        <c:axId val="79921920"/>
        <c:axId val="79923456"/>
      </c:barChart>
      <c:catAx>
        <c:axId val="79921920"/>
        <c:scaling>
          <c:orientation val="minMax"/>
        </c:scaling>
        <c:axPos val="b"/>
        <c:numFmt formatCode="General" sourceLinked="1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6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923456"/>
        <c:crosses val="autoZero"/>
        <c:auto val="1"/>
        <c:lblAlgn val="ctr"/>
        <c:lblOffset val="100"/>
        <c:tickLblSkip val="5"/>
        <c:tickMarkSkip val="1"/>
      </c:catAx>
      <c:valAx>
        <c:axId val="79923456"/>
        <c:scaling>
          <c:orientation val="minMax"/>
        </c:scaling>
        <c:axPos val="l"/>
        <c:majorGridlines>
          <c:spPr>
            <a:ln w="315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64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Annual Acquisitions (MWa)</a:t>
                </a:r>
              </a:p>
            </c:rich>
          </c:tx>
          <c:layout>
            <c:manualLayout>
              <c:xMode val="edge"/>
              <c:yMode val="edge"/>
              <c:x val="0"/>
              <c:y val="0.11901692122164607"/>
            </c:manualLayout>
          </c:layout>
          <c:spPr>
            <a:noFill/>
            <a:ln w="25258">
              <a:noFill/>
            </a:ln>
          </c:spPr>
        </c:title>
        <c:numFmt formatCode="0" sourceLinked="1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6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921920"/>
        <c:crosses val="autoZero"/>
        <c:crossBetween val="between"/>
      </c:valAx>
      <c:spPr>
        <a:noFill/>
        <a:ln w="12629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375094912680412"/>
          <c:y val="0.88055555555555554"/>
          <c:w val="0.64692482915718008"/>
          <c:h val="0.10694444444444449"/>
        </c:manualLayout>
      </c:layout>
      <c:spPr>
        <a:solidFill>
          <a:srgbClr val="3F25D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  <c:txPr>
        <a:bodyPr/>
        <a:lstStyle/>
        <a:p>
          <a:pPr>
            <a:defRPr sz="2799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4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835761749530041"/>
          <c:y val="4.3984476067270378E-2"/>
          <c:w val="0.81107344883840282"/>
          <c:h val="0.66674825542338367"/>
        </c:manualLayout>
      </c:layout>
      <c:areaChart>
        <c:grouping val="stacked"/>
        <c:ser>
          <c:idx val="2"/>
          <c:order val="0"/>
          <c:tx>
            <c:strRef>
              <c:f>Sheet1!$A$3</c:f>
              <c:strCache>
                <c:ptCount val="1"/>
                <c:pt idx="0">
                  <c:v>Retrofit Targets</c:v>
                </c:pt>
              </c:strCache>
            </c:strRef>
          </c:tx>
          <c:spPr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636">
              <a:solidFill>
                <a:schemeClr val="tx1"/>
              </a:solidFill>
              <a:prstDash val="solid"/>
            </a:ln>
          </c:spPr>
          <c:cat>
            <c:numRef>
              <c:f>Sheet1!$B$1:$U$1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Sheet1!$B$3:$U$3</c:f>
              <c:numCache>
                <c:formatCode>General</c:formatCode>
                <c:ptCount val="20"/>
                <c:pt idx="0">
                  <c:v>160</c:v>
                </c:pt>
                <c:pt idx="1">
                  <c:v>160</c:v>
                </c:pt>
                <c:pt idx="2">
                  <c:v>159</c:v>
                </c:pt>
                <c:pt idx="3">
                  <c:v>160</c:v>
                </c:pt>
                <c:pt idx="4">
                  <c:v>160</c:v>
                </c:pt>
                <c:pt idx="5">
                  <c:v>160</c:v>
                </c:pt>
                <c:pt idx="6">
                  <c:v>160</c:v>
                </c:pt>
                <c:pt idx="7">
                  <c:v>159</c:v>
                </c:pt>
                <c:pt idx="8">
                  <c:v>160</c:v>
                </c:pt>
                <c:pt idx="9">
                  <c:v>159</c:v>
                </c:pt>
                <c:pt idx="10">
                  <c:v>159</c:v>
                </c:pt>
                <c:pt idx="11">
                  <c:v>159</c:v>
                </c:pt>
                <c:pt idx="12">
                  <c:v>159</c:v>
                </c:pt>
                <c:pt idx="13">
                  <c:v>156</c:v>
                </c:pt>
                <c:pt idx="14">
                  <c:v>113</c:v>
                </c:pt>
                <c:pt idx="15">
                  <c:v>79</c:v>
                </c:pt>
                <c:pt idx="16">
                  <c:v>55</c:v>
                </c:pt>
                <c:pt idx="17">
                  <c:v>38</c:v>
                </c:pt>
                <c:pt idx="18">
                  <c:v>29</c:v>
                </c:pt>
                <c:pt idx="19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Lost-Opportunity Targets</c:v>
                </c:pt>
              </c:strCache>
            </c:strRef>
          </c:tx>
          <c:spPr>
            <a:gradFill rotWithShape="0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636">
              <a:solidFill>
                <a:schemeClr val="tx1"/>
              </a:solidFill>
              <a:prstDash val="solid"/>
            </a:ln>
          </c:spPr>
          <c:cat>
            <c:numRef>
              <c:f>Sheet1!$B$1:$U$1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Sheet1!$B$2:$U$2</c:f>
              <c:numCache>
                <c:formatCode>General</c:formatCode>
                <c:ptCount val="20"/>
                <c:pt idx="0">
                  <c:v>31</c:v>
                </c:pt>
                <c:pt idx="1">
                  <c:v>50</c:v>
                </c:pt>
                <c:pt idx="2">
                  <c:v>72</c:v>
                </c:pt>
                <c:pt idx="3">
                  <c:v>98</c:v>
                </c:pt>
                <c:pt idx="4">
                  <c:v>116</c:v>
                </c:pt>
                <c:pt idx="5">
                  <c:v>131</c:v>
                </c:pt>
                <c:pt idx="6">
                  <c:v>162</c:v>
                </c:pt>
                <c:pt idx="7">
                  <c:v>180</c:v>
                </c:pt>
                <c:pt idx="8">
                  <c:v>191</c:v>
                </c:pt>
                <c:pt idx="9">
                  <c:v>202</c:v>
                </c:pt>
                <c:pt idx="10">
                  <c:v>205</c:v>
                </c:pt>
                <c:pt idx="11">
                  <c:v>206</c:v>
                </c:pt>
                <c:pt idx="12">
                  <c:v>203</c:v>
                </c:pt>
                <c:pt idx="13">
                  <c:v>200</c:v>
                </c:pt>
                <c:pt idx="14">
                  <c:v>200</c:v>
                </c:pt>
                <c:pt idx="15">
                  <c:v>200</c:v>
                </c:pt>
                <c:pt idx="16">
                  <c:v>200</c:v>
                </c:pt>
                <c:pt idx="17">
                  <c:v>201</c:v>
                </c:pt>
                <c:pt idx="18">
                  <c:v>201</c:v>
                </c:pt>
                <c:pt idx="19">
                  <c:v>196</c:v>
                </c:pt>
              </c:numCache>
            </c:numRef>
          </c:val>
        </c:ser>
        <c:axId val="88837120"/>
        <c:axId val="88835200"/>
      </c:areaChart>
      <c:barChart>
        <c:barDir val="col"/>
        <c:grouping val="stacked"/>
        <c:ser>
          <c:idx val="0"/>
          <c:order val="2"/>
          <c:tx>
            <c:strRef>
              <c:f>Sheet1!$A$4</c:f>
              <c:strCache>
                <c:ptCount val="1"/>
                <c:pt idx="0">
                  <c:v>Retrofit Achievments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val>
            <c:numRef>
              <c:f>Sheet1!$B$4:$D$4</c:f>
              <c:numCache>
                <c:formatCode>General</c:formatCode>
                <c:ptCount val="3"/>
                <c:pt idx="0">
                  <c:v>195</c:v>
                </c:pt>
                <c:pt idx="1">
                  <c:v>232</c:v>
                </c:pt>
                <c:pt idx="2">
                  <c:v>177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Lost-Opportunity Achievments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val>
            <c:numRef>
              <c:f>Sheet1!$B$5:$D$5</c:f>
              <c:numCache>
                <c:formatCode>General</c:formatCode>
                <c:ptCount val="3"/>
                <c:pt idx="0">
                  <c:v>47</c:v>
                </c:pt>
                <c:pt idx="1">
                  <c:v>64</c:v>
                </c:pt>
                <c:pt idx="2">
                  <c:v>63</c:v>
                </c:pt>
              </c:numCache>
            </c:numRef>
          </c:val>
        </c:ser>
        <c:gapWidth val="66"/>
        <c:overlap val="100"/>
        <c:axId val="88857216"/>
        <c:axId val="88855296"/>
      </c:barChart>
      <c:valAx>
        <c:axId val="88835200"/>
        <c:scaling>
          <c:orientation val="minMax"/>
          <c:max val="500"/>
          <c:min val="0"/>
        </c:scaling>
        <c:delete val="1"/>
        <c:axPos val="r"/>
        <c:numFmt formatCode="General" sourceLinked="1"/>
        <c:tickLblPos val="none"/>
        <c:crossAx val="88837120"/>
        <c:crosses val="max"/>
        <c:crossBetween val="between"/>
      </c:valAx>
      <c:catAx>
        <c:axId val="88837120"/>
        <c:scaling>
          <c:orientation val="minMax"/>
        </c:scaling>
        <c:axPos val="b"/>
        <c:numFmt formatCode="General" sourceLinked="1"/>
        <c:tickLblPos val="nextTo"/>
        <c:crossAx val="88835200"/>
        <c:crosses val="autoZero"/>
        <c:auto val="1"/>
        <c:lblAlgn val="ctr"/>
        <c:lblOffset val="100"/>
      </c:catAx>
      <c:valAx>
        <c:axId val="88855296"/>
        <c:scaling>
          <c:orientation val="minMax"/>
          <c:max val="500"/>
        </c:scaling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Annual Acquisitions (</a:t>
                </a:r>
                <a:r>
                  <a:rPr lang="en-US" sz="2000" dirty="0" err="1" smtClean="0"/>
                  <a:t>aMW</a:t>
                </a:r>
                <a:r>
                  <a:rPr lang="en-US" sz="2000" dirty="0" smtClean="0"/>
                  <a:t>)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1.5555458393422598E-2"/>
              <c:y val="6.5112397804598765E-2"/>
            </c:manualLayout>
          </c:layout>
        </c:title>
        <c:numFmt formatCode="General" sourceLinked="1"/>
        <c:tickLblPos val="nextTo"/>
        <c:crossAx val="88857216"/>
        <c:crosses val="autoZero"/>
        <c:crossBetween val="between"/>
      </c:valAx>
      <c:catAx>
        <c:axId val="88857216"/>
        <c:scaling>
          <c:orientation val="minMax"/>
        </c:scaling>
        <c:delete val="1"/>
        <c:axPos val="b"/>
        <c:tickLblPos val="none"/>
        <c:crossAx val="88855296"/>
        <c:crosses val="autoZero"/>
        <c:auto val="1"/>
        <c:lblAlgn val="ctr"/>
        <c:lblOffset val="100"/>
      </c:catAx>
      <c:spPr>
        <a:noFill/>
        <a:ln w="12636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4.7678573647144722E-2"/>
          <c:y val="0.84991659849831602"/>
          <c:w val="0.92900896535708044"/>
          <c:h val="0.11336791258608636"/>
        </c:manualLayout>
      </c:layout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 sz="20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4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1924528301886812"/>
          <c:y val="4.3984476067270378E-2"/>
          <c:w val="0.85962264150943801"/>
          <c:h val="0.75032341526520063"/>
        </c:manualLayout>
      </c:layout>
      <c:barChart>
        <c:barDir val="col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Discretionary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Sheet1!$B$1:$U$1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Sheet1!$B$2:$U$2</c:f>
              <c:numCache>
                <c:formatCode>General</c:formatCode>
                <c:ptCount val="20"/>
                <c:pt idx="0">
                  <c:v>160</c:v>
                </c:pt>
                <c:pt idx="1">
                  <c:v>160</c:v>
                </c:pt>
                <c:pt idx="2">
                  <c:v>159</c:v>
                </c:pt>
                <c:pt idx="3">
                  <c:v>160</c:v>
                </c:pt>
                <c:pt idx="4">
                  <c:v>160</c:v>
                </c:pt>
                <c:pt idx="5">
                  <c:v>160</c:v>
                </c:pt>
                <c:pt idx="6">
                  <c:v>160</c:v>
                </c:pt>
                <c:pt idx="7">
                  <c:v>159</c:v>
                </c:pt>
                <c:pt idx="8">
                  <c:v>160</c:v>
                </c:pt>
                <c:pt idx="9">
                  <c:v>159</c:v>
                </c:pt>
                <c:pt idx="10">
                  <c:v>159</c:v>
                </c:pt>
                <c:pt idx="11">
                  <c:v>159</c:v>
                </c:pt>
                <c:pt idx="12">
                  <c:v>159</c:v>
                </c:pt>
                <c:pt idx="13">
                  <c:v>156</c:v>
                </c:pt>
                <c:pt idx="14">
                  <c:v>113</c:v>
                </c:pt>
                <c:pt idx="15">
                  <c:v>79</c:v>
                </c:pt>
                <c:pt idx="16">
                  <c:v>55</c:v>
                </c:pt>
                <c:pt idx="17">
                  <c:v>38</c:v>
                </c:pt>
                <c:pt idx="18">
                  <c:v>29</c:v>
                </c:pt>
                <c:pt idx="19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Lost-Opportunity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Sheet1!$B$1:$U$1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Sheet1!$B$3:$U$3</c:f>
              <c:numCache>
                <c:formatCode>General</c:formatCode>
                <c:ptCount val="20"/>
                <c:pt idx="0">
                  <c:v>31</c:v>
                </c:pt>
                <c:pt idx="1">
                  <c:v>50</c:v>
                </c:pt>
                <c:pt idx="2">
                  <c:v>72</c:v>
                </c:pt>
                <c:pt idx="3">
                  <c:v>98</c:v>
                </c:pt>
                <c:pt idx="4">
                  <c:v>116</c:v>
                </c:pt>
                <c:pt idx="5">
                  <c:v>131</c:v>
                </c:pt>
                <c:pt idx="6">
                  <c:v>162</c:v>
                </c:pt>
                <c:pt idx="7">
                  <c:v>180</c:v>
                </c:pt>
                <c:pt idx="8">
                  <c:v>191</c:v>
                </c:pt>
                <c:pt idx="9">
                  <c:v>202</c:v>
                </c:pt>
                <c:pt idx="10">
                  <c:v>205</c:v>
                </c:pt>
                <c:pt idx="11">
                  <c:v>206</c:v>
                </c:pt>
                <c:pt idx="12">
                  <c:v>203</c:v>
                </c:pt>
                <c:pt idx="13">
                  <c:v>200</c:v>
                </c:pt>
                <c:pt idx="14">
                  <c:v>200</c:v>
                </c:pt>
                <c:pt idx="15">
                  <c:v>200</c:v>
                </c:pt>
                <c:pt idx="16">
                  <c:v>200</c:v>
                </c:pt>
                <c:pt idx="17">
                  <c:v>201</c:v>
                </c:pt>
                <c:pt idx="18">
                  <c:v>201</c:v>
                </c:pt>
                <c:pt idx="19">
                  <c:v>196</c:v>
                </c:pt>
              </c:numCache>
            </c:numRef>
          </c:val>
        </c:ser>
        <c:overlap val="100"/>
        <c:axId val="90912256"/>
        <c:axId val="90916352"/>
      </c:barChart>
      <c:catAx>
        <c:axId val="909122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0916352"/>
        <c:crosses val="autoZero"/>
        <c:auto val="1"/>
        <c:lblAlgn val="ctr"/>
        <c:lblOffset val="100"/>
        <c:tickLblSkip val="5"/>
        <c:tickMarkSkip val="1"/>
      </c:catAx>
      <c:valAx>
        <c:axId val="90916352"/>
        <c:scaling>
          <c:orientation val="minMax"/>
          <c:max val="5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Annual Acquistions (aMW)</a:t>
                </a:r>
              </a:p>
            </c:rich>
          </c:tx>
          <c:layout>
            <c:manualLayout>
              <c:xMode val="edge"/>
              <c:yMode val="edge"/>
              <c:x val="0"/>
              <c:y val="0.1190167750770286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0912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057055259328775"/>
          <c:y val="0.89754303788949463"/>
          <c:w val="0.67475457032220065"/>
          <c:h val="5.905161854768174E-2"/>
        </c:manualLayout>
      </c:layout>
      <c:spPr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  <c:txPr>
        <a:bodyPr/>
        <a:lstStyle/>
        <a:p>
          <a:pPr>
            <a:defRPr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048557333463307"/>
          <c:y val="4.3984453866343795E-2"/>
          <c:w val="0.82927940261535404"/>
          <c:h val="0.75032341526520063"/>
        </c:manualLayout>
      </c:layout>
      <c:barChart>
        <c:barDir val="col"/>
        <c:grouping val="stacked"/>
        <c:ser>
          <c:idx val="0"/>
          <c:order val="0"/>
          <c:tx>
            <c:strRef>
              <c:f>Sheet1!$A$6</c:f>
              <c:strCache>
                <c:ptCount val="1"/>
                <c:pt idx="0">
                  <c:v>Discretionary</c:v>
                </c:pt>
              </c:strCache>
            </c:strRef>
          </c:tx>
          <c:spPr>
            <a:gradFill rotWithShape="0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633">
              <a:solidFill>
                <a:schemeClr val="tx1"/>
              </a:solidFill>
              <a:prstDash val="solid"/>
            </a:ln>
          </c:spPr>
          <c:dLbls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Sheet1!$B$5:$C$5</c:f>
              <c:strCache>
                <c:ptCount val="2"/>
                <c:pt idx="0">
                  <c:v>2010-2014</c:v>
                </c:pt>
                <c:pt idx="1">
                  <c:v>2015-2019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800</c:v>
                </c:pt>
                <c:pt idx="1">
                  <c:v>800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Lost-Opportunity</c:v>
                </c:pt>
              </c:strCache>
            </c:strRef>
          </c:tx>
          <c:spPr>
            <a:gradFill rotWithShape="0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633">
              <a:solidFill>
                <a:schemeClr val="tx1"/>
              </a:solidFill>
              <a:prstDash val="solid"/>
            </a:ln>
          </c:spPr>
          <c:dLbls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Sheet1!$B$5:$C$5</c:f>
              <c:strCache>
                <c:ptCount val="2"/>
                <c:pt idx="0">
                  <c:v>2010-2014</c:v>
                </c:pt>
                <c:pt idx="1">
                  <c:v>2015-2019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400</c:v>
                </c:pt>
                <c:pt idx="1">
                  <c:v>860</c:v>
                </c:pt>
              </c:numCache>
            </c:numRef>
          </c:val>
        </c:ser>
        <c:overlap val="100"/>
        <c:axId val="91090944"/>
        <c:axId val="91092480"/>
      </c:barChart>
      <c:catAx>
        <c:axId val="91090944"/>
        <c:scaling>
          <c:orientation val="minMax"/>
        </c:scaling>
        <c:axPos val="b"/>
        <c:numFmt formatCode="General" sourceLinked="1"/>
        <c:tickLblPos val="nextTo"/>
        <c:spPr>
          <a:ln w="31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6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092480"/>
        <c:crosses val="autoZero"/>
        <c:auto val="1"/>
        <c:lblAlgn val="ctr"/>
        <c:lblOffset val="100"/>
        <c:tickLblSkip val="1"/>
        <c:tickMarkSkip val="1"/>
      </c:catAx>
      <c:valAx>
        <c:axId val="91092480"/>
        <c:scaling>
          <c:orientation val="minMax"/>
        </c:scaling>
        <c:axPos val="l"/>
        <c:majorGridlines>
          <c:spPr>
            <a:ln w="315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6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5 –Year  Acquisitions (MWa)</a:t>
                </a:r>
              </a:p>
            </c:rich>
          </c:tx>
          <c:layout>
            <c:manualLayout>
              <c:xMode val="edge"/>
              <c:yMode val="edge"/>
              <c:x val="0"/>
              <c:y val="0.1190168311494649"/>
            </c:manualLayout>
          </c:layout>
          <c:spPr>
            <a:noFill/>
            <a:ln w="25266">
              <a:noFill/>
            </a:ln>
          </c:spPr>
        </c:title>
        <c:numFmt formatCode="General" sourceLinked="1"/>
        <c:tickLblPos val="nextTo"/>
        <c:spPr>
          <a:ln w="31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6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090944"/>
        <c:crosses val="autoZero"/>
        <c:crossBetween val="between"/>
      </c:valAx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0.20318423047763531"/>
          <c:y val="0.91165172855314014"/>
          <c:w val="0.66565579984837431"/>
          <c:h val="7.8104993597951339E-2"/>
        </c:manualLayout>
      </c:layout>
      <c:spPr>
        <a:noFill/>
        <a:ln w="3158">
          <a:solidFill>
            <a:schemeClr val="tx1"/>
          </a:solidFill>
          <a:prstDash val="solid"/>
        </a:ln>
      </c:spPr>
      <c:txPr>
        <a:bodyPr/>
        <a:lstStyle/>
        <a:p>
          <a:pPr>
            <a:defRPr sz="28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4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2830088284418992"/>
          <c:y val="5.3449568803899457E-2"/>
          <c:w val="0.83486232402767757"/>
          <c:h val="0.70070847122370794"/>
        </c:manualLayout>
      </c:layout>
      <c:barChart>
        <c:barDir val="col"/>
        <c:grouping val="stacked"/>
        <c:ser>
          <c:idx val="6"/>
          <c:order val="0"/>
          <c:tx>
            <c:strRef>
              <c:f>Sheet3!$L$1</c:f>
              <c:strCache>
                <c:ptCount val="1"/>
                <c:pt idx="0">
                  <c:v>Dishwasher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Sheet3!$K$2:$K$21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Sheet3!$L$2:$L$21</c:f>
              <c:numCache>
                <c:formatCode>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0.44516315244830285</c:v>
                </c:pt>
                <c:pt idx="4">
                  <c:v>0.88973699987379451</c:v>
                </c:pt>
                <c:pt idx="5">
                  <c:v>1.3293638616465515</c:v>
                </c:pt>
                <c:pt idx="6">
                  <c:v>1.774655417535556</c:v>
                </c:pt>
                <c:pt idx="7">
                  <c:v>2.2307185750791794</c:v>
                </c:pt>
                <c:pt idx="8">
                  <c:v>2.6986428009122228</c:v>
                </c:pt>
                <c:pt idx="9">
                  <c:v>3.1770012633136742</c:v>
                </c:pt>
                <c:pt idx="10">
                  <c:v>3.6698769217582017</c:v>
                </c:pt>
                <c:pt idx="11">
                  <c:v>4.159765506676897</c:v>
                </c:pt>
                <c:pt idx="12">
                  <c:v>4.6368267333748321</c:v>
                </c:pt>
                <c:pt idx="13">
                  <c:v>5.0890906534594</c:v>
                </c:pt>
                <c:pt idx="14">
                  <c:v>5.5289617115691527</c:v>
                </c:pt>
                <c:pt idx="15">
                  <c:v>5.9920448368992645</c:v>
                </c:pt>
                <c:pt idx="16">
                  <c:v>6.4897131599065414</c:v>
                </c:pt>
                <c:pt idx="17">
                  <c:v>7.0098935257128741</c:v>
                </c:pt>
                <c:pt idx="18">
                  <c:v>7.0967012603546964</c:v>
                </c:pt>
                <c:pt idx="19">
                  <c:v>7.1820406786348867</c:v>
                </c:pt>
              </c:numCache>
            </c:numRef>
          </c:val>
        </c:ser>
        <c:ser>
          <c:idx val="7"/>
          <c:order val="1"/>
          <c:tx>
            <c:strRef>
              <c:f>Sheet3!$M$1</c:f>
              <c:strCache>
                <c:ptCount val="1"/>
                <c:pt idx="0">
                  <c:v>Refrigerators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Sheet3!$K$2:$K$21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Sheet3!$M$2:$M$21</c:f>
              <c:numCache>
                <c:formatCode>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7.3631504831959615</c:v>
                </c:pt>
                <c:pt idx="6">
                  <c:v>14.700019208573835</c:v>
                </c:pt>
                <c:pt idx="7">
                  <c:v>21.882234755004781</c:v>
                </c:pt>
                <c:pt idx="8">
                  <c:v>29.114489260778381</c:v>
                </c:pt>
                <c:pt idx="9">
                  <c:v>36.518733209488261</c:v>
                </c:pt>
                <c:pt idx="10">
                  <c:v>44.117054296709881</c:v>
                </c:pt>
                <c:pt idx="11">
                  <c:v>51.865531216738987</c:v>
                </c:pt>
                <c:pt idx="12">
                  <c:v>59.840554773852944</c:v>
                </c:pt>
                <c:pt idx="13">
                  <c:v>67.783907751307325</c:v>
                </c:pt>
                <c:pt idx="14">
                  <c:v>75.508485063000919</c:v>
                </c:pt>
                <c:pt idx="15">
                  <c:v>82.801853655599984</c:v>
                </c:pt>
                <c:pt idx="16">
                  <c:v>89.853364463558009</c:v>
                </c:pt>
                <c:pt idx="17">
                  <c:v>97.276767748871649</c:v>
                </c:pt>
                <c:pt idx="18">
                  <c:v>105.56786990896563</c:v>
                </c:pt>
                <c:pt idx="19">
                  <c:v>114.00466898316623</c:v>
                </c:pt>
              </c:numCache>
            </c:numRef>
          </c:val>
        </c:ser>
        <c:ser>
          <c:idx val="8"/>
          <c:order val="2"/>
          <c:tx>
            <c:strRef>
              <c:f>Sheet3!$N$1</c:f>
              <c:strCache>
                <c:ptCount val="1"/>
                <c:pt idx="0">
                  <c:v>Freezers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Sheet3!$K$2:$K$21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Sheet3!$N$2:$N$21</c:f>
              <c:numCache>
                <c:formatCode>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1.3298488473266235</c:v>
                </c:pt>
                <c:pt idx="6">
                  <c:v>2.7262584789857138</c:v>
                </c:pt>
                <c:pt idx="7">
                  <c:v>4.1743507111844087</c:v>
                </c:pt>
                <c:pt idx="8">
                  <c:v>5.6089472040026394</c:v>
                </c:pt>
                <c:pt idx="9">
                  <c:v>7.0571160292795945</c:v>
                </c:pt>
                <c:pt idx="10">
                  <c:v>8.5192203234618731</c:v>
                </c:pt>
                <c:pt idx="11">
                  <c:v>10.012285068347596</c:v>
                </c:pt>
                <c:pt idx="12">
                  <c:v>11.484740063182199</c:v>
                </c:pt>
                <c:pt idx="13">
                  <c:v>12.914317607261051</c:v>
                </c:pt>
                <c:pt idx="14">
                  <c:v>14.34984597528015</c:v>
                </c:pt>
                <c:pt idx="15">
                  <c:v>15.822214385321134</c:v>
                </c:pt>
                <c:pt idx="16">
                  <c:v>17.333263002322674</c:v>
                </c:pt>
                <c:pt idx="17">
                  <c:v>18.87563634913165</c:v>
                </c:pt>
                <c:pt idx="18">
                  <c:v>20.460571475832989</c:v>
                </c:pt>
                <c:pt idx="19">
                  <c:v>22.026262828995428</c:v>
                </c:pt>
              </c:numCache>
            </c:numRef>
          </c:val>
        </c:ser>
        <c:ser>
          <c:idx val="1"/>
          <c:order val="3"/>
          <c:tx>
            <c:strRef>
              <c:f>Sheet3!$Q$1</c:f>
              <c:strCache>
                <c:ptCount val="1"/>
                <c:pt idx="0">
                  <c:v>Water Heaters </c:v>
                </c:pt>
              </c:strCache>
            </c:strRef>
          </c:tx>
          <c:spPr>
            <a:solidFill>
              <a:srgbClr val="13B5EA"/>
            </a:solidFill>
          </c:spPr>
          <c:cat>
            <c:numRef>
              <c:f>Sheet3!$K$2:$K$21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Sheet3!$Q$2:$Q$21</c:f>
              <c:numCache>
                <c:formatCode>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14.212421573977473</c:v>
                </c:pt>
                <c:pt idx="6">
                  <c:v>28.784139218874191</c:v>
                </c:pt>
                <c:pt idx="7">
                  <c:v>43.741438159112484</c:v>
                </c:pt>
                <c:pt idx="8">
                  <c:v>58.723318482761776</c:v>
                </c:pt>
                <c:pt idx="9">
                  <c:v>73.451240965219142</c:v>
                </c:pt>
                <c:pt idx="10">
                  <c:v>87.599765160612961</c:v>
                </c:pt>
                <c:pt idx="11">
                  <c:v>101.39225962902989</c:v>
                </c:pt>
                <c:pt idx="12">
                  <c:v>115.76841958443873</c:v>
                </c:pt>
                <c:pt idx="13">
                  <c:v>131.16576191860503</c:v>
                </c:pt>
                <c:pt idx="14">
                  <c:v>146.77460499573797</c:v>
                </c:pt>
                <c:pt idx="15">
                  <c:v>162.58746717318786</c:v>
                </c:pt>
                <c:pt idx="16">
                  <c:v>178.69441077439922</c:v>
                </c:pt>
                <c:pt idx="17">
                  <c:v>180.93674474480801</c:v>
                </c:pt>
                <c:pt idx="18">
                  <c:v>183.13273149085808</c:v>
                </c:pt>
                <c:pt idx="19">
                  <c:v>185.29373407918987</c:v>
                </c:pt>
              </c:numCache>
            </c:numRef>
          </c:val>
        </c:ser>
        <c:ser>
          <c:idx val="4"/>
          <c:order val="4"/>
          <c:tx>
            <c:strRef>
              <c:f>Sheet3!$R$1</c:f>
              <c:strCache>
                <c:ptCount val="1"/>
                <c:pt idx="0">
                  <c:v>Heat Pumps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Sheet3!$K$2:$K$21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Sheet3!$R$2:$R$21</c:f>
              <c:numCache>
                <c:formatCode>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1.1983049443571241</c:v>
                </c:pt>
                <c:pt idx="6">
                  <c:v>2.384763143695166</c:v>
                </c:pt>
                <c:pt idx="7">
                  <c:v>3.5337608575378456</c:v>
                </c:pt>
                <c:pt idx="8">
                  <c:v>4.6796479254784584</c:v>
                </c:pt>
                <c:pt idx="9">
                  <c:v>5.8538605672941975</c:v>
                </c:pt>
                <c:pt idx="10">
                  <c:v>7.0542385071944791</c:v>
                </c:pt>
                <c:pt idx="11">
                  <c:v>8.273354926638893</c:v>
                </c:pt>
                <c:pt idx="12">
                  <c:v>9.5266734201328571</c:v>
                </c:pt>
                <c:pt idx="13">
                  <c:v>10.767870059156033</c:v>
                </c:pt>
                <c:pt idx="14">
                  <c:v>11.982265768558785</c:v>
                </c:pt>
                <c:pt idx="15">
                  <c:v>13.142684779836307</c:v>
                </c:pt>
                <c:pt idx="16">
                  <c:v>14.284289568495153</c:v>
                </c:pt>
                <c:pt idx="17">
                  <c:v>15.472940080508321</c:v>
                </c:pt>
                <c:pt idx="18">
                  <c:v>16.826088085080638</c:v>
                </c:pt>
                <c:pt idx="19">
                  <c:v>18.18296111759884</c:v>
                </c:pt>
              </c:numCache>
            </c:numRef>
          </c:val>
        </c:ser>
        <c:gapWidth val="66"/>
        <c:overlap val="100"/>
        <c:axId val="96015104"/>
        <c:axId val="96016640"/>
      </c:barChart>
      <c:catAx>
        <c:axId val="9601510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6016640"/>
        <c:crosses val="autoZero"/>
        <c:auto val="1"/>
        <c:lblAlgn val="ctr"/>
        <c:lblOffset val="100"/>
        <c:tickLblSkip val="5"/>
      </c:catAx>
      <c:valAx>
        <c:axId val="960166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Cumulative Savings (MWa)</a:t>
                </a:r>
              </a:p>
            </c:rich>
          </c:tx>
          <c:layout>
            <c:manualLayout>
              <c:xMode val="edge"/>
              <c:yMode val="edge"/>
              <c:x val="1.0138767376300184E-2"/>
              <c:y val="0.14955447050716281"/>
            </c:manualLayout>
          </c:layout>
        </c:title>
        <c:numFmt formatCode="0" sourceLinked="0"/>
        <c:tickLblPos val="nextTo"/>
        <c:crossAx val="96015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325447387258421"/>
          <c:y val="7.0341777929932833E-2"/>
          <c:w val="0.21856370794559771"/>
          <c:h val="0.42771368252881431"/>
        </c:manualLayout>
      </c:layout>
      <c:spPr>
        <a:solidFill>
          <a:schemeClr val="lt1"/>
        </a:solidFill>
        <a:ln>
          <a:solidFill>
            <a:prstClr val="black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617461128301412"/>
          <c:y val="5.6405270769725221E-2"/>
          <c:w val="0.85962264150943901"/>
          <c:h val="0.72037960320462446"/>
        </c:manualLayout>
      </c:layout>
      <c:areaChart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Lost-Opportunity Savings Goal</c:v>
                </c:pt>
              </c:strCache>
            </c:strRef>
          </c:tx>
          <c:spPr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>
              <a:solidFill>
                <a:srgbClr val="0070C0">
                  <a:lumMod val="60000"/>
                  <a:lumOff val="4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Sheet1!$B$1:$U$1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Sheet1!$B$2:$U$2</c:f>
              <c:numCache>
                <c:formatCode>General</c:formatCode>
                <c:ptCount val="20"/>
                <c:pt idx="0">
                  <c:v>31</c:v>
                </c:pt>
                <c:pt idx="1">
                  <c:v>50</c:v>
                </c:pt>
                <c:pt idx="2">
                  <c:v>72</c:v>
                </c:pt>
                <c:pt idx="3">
                  <c:v>98</c:v>
                </c:pt>
                <c:pt idx="4">
                  <c:v>116</c:v>
                </c:pt>
                <c:pt idx="5">
                  <c:v>131</c:v>
                </c:pt>
                <c:pt idx="6">
                  <c:v>162</c:v>
                </c:pt>
                <c:pt idx="7">
                  <c:v>180</c:v>
                </c:pt>
                <c:pt idx="8">
                  <c:v>191</c:v>
                </c:pt>
                <c:pt idx="9">
                  <c:v>202</c:v>
                </c:pt>
                <c:pt idx="10">
                  <c:v>205</c:v>
                </c:pt>
                <c:pt idx="11">
                  <c:v>206</c:v>
                </c:pt>
                <c:pt idx="12">
                  <c:v>203</c:v>
                </c:pt>
                <c:pt idx="13">
                  <c:v>200</c:v>
                </c:pt>
                <c:pt idx="14">
                  <c:v>200</c:v>
                </c:pt>
                <c:pt idx="15">
                  <c:v>200</c:v>
                </c:pt>
                <c:pt idx="16">
                  <c:v>200</c:v>
                </c:pt>
                <c:pt idx="17">
                  <c:v>201</c:v>
                </c:pt>
                <c:pt idx="18">
                  <c:v>201</c:v>
                </c:pt>
                <c:pt idx="19">
                  <c:v>196</c:v>
                </c:pt>
              </c:numCache>
            </c:numRef>
          </c:val>
        </c:ser>
        <c:axId val="108510592"/>
        <c:axId val="108512384"/>
      </c:areaChart>
      <c:barChart>
        <c:barDir val="col"/>
        <c:grouping val="clustered"/>
        <c:ser>
          <c:idx val="1"/>
          <c:order val="1"/>
          <c:tx>
            <c:strRef>
              <c:f>Sheet1!$A$3</c:f>
              <c:strCache>
                <c:ptCount val="1"/>
                <c:pt idx="0">
                  <c:v>Savings from Residential Federal Standards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Sheet1!$B$1:$U$1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Sheet1!$B$3:$U$3</c:f>
              <c:numCache>
                <c:formatCode>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0.44516315244830257</c:v>
                </c:pt>
                <c:pt idx="4">
                  <c:v>0.44457384742549089</c:v>
                </c:pt>
                <c:pt idx="5">
                  <c:v>24.543352710629929</c:v>
                </c:pt>
                <c:pt idx="6">
                  <c:v>24.936745757160782</c:v>
                </c:pt>
                <c:pt idx="7">
                  <c:v>25.192667590254288</c:v>
                </c:pt>
                <c:pt idx="8">
                  <c:v>25.262542616014517</c:v>
                </c:pt>
                <c:pt idx="9">
                  <c:v>25.232906360661179</c:v>
                </c:pt>
                <c:pt idx="10">
                  <c:v>24.902203175142809</c:v>
                </c:pt>
                <c:pt idx="11">
                  <c:v>24.74304113769475</c:v>
                </c:pt>
                <c:pt idx="12">
                  <c:v>25.554018227549491</c:v>
                </c:pt>
                <c:pt idx="13">
                  <c:v>26.463733414807127</c:v>
                </c:pt>
                <c:pt idx="14">
                  <c:v>26.423215524358859</c:v>
                </c:pt>
                <c:pt idx="15">
                  <c:v>26.20210131669689</c:v>
                </c:pt>
                <c:pt idx="16">
                  <c:v>26.308776137837029</c:v>
                </c:pt>
                <c:pt idx="17">
                  <c:v>12.916941480351422</c:v>
                </c:pt>
                <c:pt idx="18">
                  <c:v>13.511979772059068</c:v>
                </c:pt>
                <c:pt idx="19">
                  <c:v>13.605705466493299</c:v>
                </c:pt>
              </c:numCache>
            </c:numRef>
          </c:val>
        </c:ser>
        <c:axId val="108507136"/>
        <c:axId val="108508672"/>
      </c:barChart>
      <c:catAx>
        <c:axId val="108507136"/>
        <c:scaling>
          <c:orientation val="minMax"/>
        </c:scaling>
        <c:axPos val="b"/>
        <c:numFmt formatCode="General" sourceLinked="1"/>
        <c:tickLblPos val="nextTo"/>
        <c:spPr>
          <a:ln w="31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6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508672"/>
        <c:crosses val="autoZero"/>
        <c:auto val="1"/>
        <c:lblAlgn val="ctr"/>
        <c:lblOffset val="100"/>
        <c:tickLblSkip val="5"/>
        <c:tickMarkSkip val="1"/>
      </c:catAx>
      <c:valAx>
        <c:axId val="108508672"/>
        <c:scaling>
          <c:orientation val="minMax"/>
          <c:max val="250"/>
        </c:scaling>
        <c:axPos val="l"/>
        <c:majorGridlines>
          <c:spPr>
            <a:ln w="315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6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Annual Acquistions (aMW)</a:t>
                </a:r>
              </a:p>
            </c:rich>
          </c:tx>
          <c:layout>
            <c:manualLayout>
              <c:xMode val="edge"/>
              <c:yMode val="edge"/>
              <c:x val="0"/>
              <c:y val="0.11901684804019402"/>
            </c:manualLayout>
          </c:layout>
          <c:spPr>
            <a:noFill/>
            <a:ln w="25266">
              <a:noFill/>
            </a:ln>
          </c:spPr>
        </c:title>
        <c:numFmt formatCode="#,##0" sourceLinked="0"/>
        <c:tickLblPos val="nextTo"/>
        <c:spPr>
          <a:ln w="31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6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507136"/>
        <c:crosses val="autoZero"/>
        <c:crossBetween val="between"/>
      </c:valAx>
      <c:catAx>
        <c:axId val="108510592"/>
        <c:scaling>
          <c:orientation val="minMax"/>
        </c:scaling>
        <c:delete val="1"/>
        <c:axPos val="b"/>
        <c:numFmt formatCode="General" sourceLinked="1"/>
        <c:tickLblPos val="none"/>
        <c:crossAx val="108512384"/>
        <c:crosses val="autoZero"/>
        <c:auto val="1"/>
        <c:lblAlgn val="ctr"/>
        <c:lblOffset val="100"/>
      </c:catAx>
      <c:valAx>
        <c:axId val="108512384"/>
        <c:scaling>
          <c:orientation val="minMax"/>
          <c:max val="300"/>
          <c:min val="0"/>
        </c:scaling>
        <c:delete val="1"/>
        <c:axPos val="r"/>
        <c:numFmt formatCode="General" sourceLinked="1"/>
        <c:tickLblPos val="none"/>
        <c:crossAx val="108510592"/>
        <c:crosses val="max"/>
        <c:crossBetween val="between"/>
      </c:valAx>
      <c:spPr>
        <a:noFill/>
        <a:ln w="1263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1.0614101592115305E-2"/>
          <c:y val="0.87760416666666663"/>
          <c:w val="0.97346474601971189"/>
          <c:h val="5.3385416666666664E-2"/>
        </c:manualLayout>
      </c:layout>
      <c:spPr>
        <a:noFill/>
        <a:ln w="3158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4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>
        <c:manualLayout>
          <c:layoutTarget val="inner"/>
          <c:xMode val="edge"/>
          <c:yMode val="edge"/>
          <c:x val="0.13131300391343298"/>
          <c:y val="2.8377355424442651E-2"/>
          <c:w val="0.85518529869395243"/>
          <c:h val="0.88095591567311005"/>
        </c:manualLayout>
      </c:layout>
      <c:barChart>
        <c:barDir val="col"/>
        <c:grouping val="stacked"/>
        <c:ser>
          <c:idx val="2"/>
          <c:order val="0"/>
          <c:tx>
            <c:strRef>
              <c:f>'Com Stds Savings'!$P$1</c:f>
              <c:strCache>
                <c:ptCount val="1"/>
                <c:pt idx="0">
                  <c:v>Commercial Washer (MF Common Area)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'Com Stds Savings'!$O$2:$O$21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'Com Stds Savings'!$P$2:$P$21</c:f>
              <c:numCache>
                <c:formatCode>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0.33614441609932172</c:v>
                </c:pt>
                <c:pt idx="4">
                  <c:v>0.67305826394855384</c:v>
                </c:pt>
                <c:pt idx="5">
                  <c:v>1.0168997901908063</c:v>
                </c:pt>
                <c:pt idx="6">
                  <c:v>1.4089181180011638</c:v>
                </c:pt>
                <c:pt idx="7">
                  <c:v>1.8024643792404278</c:v>
                </c:pt>
                <c:pt idx="8">
                  <c:v>2.2265363175970787</c:v>
                </c:pt>
                <c:pt idx="9">
                  <c:v>2.6204158596466383</c:v>
                </c:pt>
                <c:pt idx="10">
                  <c:v>2.9994900967544789</c:v>
                </c:pt>
                <c:pt idx="11">
                  <c:v>3.3485146847927854</c:v>
                </c:pt>
                <c:pt idx="12">
                  <c:v>3.7108795546868194</c:v>
                </c:pt>
                <c:pt idx="13">
                  <c:v>4.0901310569778353</c:v>
                </c:pt>
                <c:pt idx="14">
                  <c:v>4.0901310569778353</c:v>
                </c:pt>
                <c:pt idx="15">
                  <c:v>4.0901310569778353</c:v>
                </c:pt>
                <c:pt idx="16">
                  <c:v>4.0901310569778353</c:v>
                </c:pt>
                <c:pt idx="17">
                  <c:v>4.0901310569778353</c:v>
                </c:pt>
                <c:pt idx="18">
                  <c:v>4.0901310569778353</c:v>
                </c:pt>
                <c:pt idx="19">
                  <c:v>4.0901310569778353</c:v>
                </c:pt>
              </c:numCache>
            </c:numRef>
          </c:val>
        </c:ser>
        <c:ser>
          <c:idx val="3"/>
          <c:order val="1"/>
          <c:tx>
            <c:strRef>
              <c:f>'Com Stds Savings'!$Q$1</c:f>
              <c:strCache>
                <c:ptCount val="1"/>
                <c:pt idx="0">
                  <c:v>Commercial Washer (Laundromat)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'Com Stds Savings'!$O$2:$O$21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'Com Stds Savings'!$Q$2:$Q$21</c:f>
              <c:numCache>
                <c:formatCode>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0.14509771725961318</c:v>
                </c:pt>
                <c:pt idx="4">
                  <c:v>0.31262763634030616</c:v>
                </c:pt>
                <c:pt idx="5">
                  <c:v>0.54668894609566099</c:v>
                </c:pt>
                <c:pt idx="6">
                  <c:v>0.76254686310964448</c:v>
                </c:pt>
                <c:pt idx="7">
                  <c:v>0.9544498198557364</c:v>
                </c:pt>
                <c:pt idx="8">
                  <c:v>1.1263142617123607</c:v>
                </c:pt>
                <c:pt idx="9">
                  <c:v>1.3313743037489867</c:v>
                </c:pt>
                <c:pt idx="10">
                  <c:v>1.5321207278690918</c:v>
                </c:pt>
                <c:pt idx="11">
                  <c:v>1.7211392525050593</c:v>
                </c:pt>
                <c:pt idx="12">
                  <c:v>1.931582060282967</c:v>
                </c:pt>
                <c:pt idx="13">
                  <c:v>2.2086453277082163</c:v>
                </c:pt>
                <c:pt idx="14">
                  <c:v>2.4675967744740777</c:v>
                </c:pt>
                <c:pt idx="15">
                  <c:v>2.7026290345758284</c:v>
                </c:pt>
                <c:pt idx="16">
                  <c:v>2.9171364465098808</c:v>
                </c:pt>
                <c:pt idx="17">
                  <c:v>3.1646265900370012</c:v>
                </c:pt>
                <c:pt idx="18">
                  <c:v>3.4073981334216992</c:v>
                </c:pt>
                <c:pt idx="19">
                  <c:v>3.6382570687149802</c:v>
                </c:pt>
              </c:numCache>
            </c:numRef>
          </c:val>
        </c:ser>
        <c:ser>
          <c:idx val="4"/>
          <c:order val="2"/>
          <c:tx>
            <c:strRef>
              <c:f>'Com Stds Savings'!$R$1</c:f>
              <c:strCache>
                <c:ptCount val="1"/>
                <c:pt idx="0">
                  <c:v>Walk-in Cooler and Freezers</c:v>
                </c:pt>
              </c:strCache>
            </c:strRef>
          </c:tx>
          <c:cat>
            <c:numRef>
              <c:f>'Com Stds Savings'!$O$2:$O$21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'Com Stds Savings'!$R$2:$R$21</c:f>
              <c:numCache>
                <c:formatCode>0.0</c:formatCode>
                <c:ptCount val="20"/>
                <c:pt idx="0">
                  <c:v>0.14187554932122171</c:v>
                </c:pt>
                <c:pt idx="1">
                  <c:v>0.3845933083592078</c:v>
                </c:pt>
                <c:pt idx="2">
                  <c:v>0.72403756901008876</c:v>
                </c:pt>
                <c:pt idx="3">
                  <c:v>1.1327222839029338</c:v>
                </c:pt>
                <c:pt idx="4">
                  <c:v>1.5780039746668613</c:v>
                </c:pt>
                <c:pt idx="5">
                  <c:v>2.0425127714392155</c:v>
                </c:pt>
                <c:pt idx="6">
                  <c:v>2.5202171726819129</c:v>
                </c:pt>
                <c:pt idx="7">
                  <c:v>3.0047650024435142</c:v>
                </c:pt>
                <c:pt idx="8">
                  <c:v>3.4890886956410014</c:v>
                </c:pt>
                <c:pt idx="9">
                  <c:v>3.9656547926593277</c:v>
                </c:pt>
                <c:pt idx="10">
                  <c:v>4.4288606639497097</c:v>
                </c:pt>
                <c:pt idx="11">
                  <c:v>4.8778282763430303</c:v>
                </c:pt>
                <c:pt idx="12">
                  <c:v>5.3165573370398551</c:v>
                </c:pt>
                <c:pt idx="13">
                  <c:v>5.7525428713426994</c:v>
                </c:pt>
                <c:pt idx="14">
                  <c:v>6.1918121732459017</c:v>
                </c:pt>
                <c:pt idx="15">
                  <c:v>6.6369926165018036</c:v>
                </c:pt>
                <c:pt idx="16">
                  <c:v>7.0859469820302001</c:v>
                </c:pt>
                <c:pt idx="17">
                  <c:v>7.5350908316176559</c:v>
                </c:pt>
                <c:pt idx="18">
                  <c:v>7.9852268190622828</c:v>
                </c:pt>
                <c:pt idx="19">
                  <c:v>8.4403132256148812</c:v>
                </c:pt>
              </c:numCache>
            </c:numRef>
          </c:val>
        </c:ser>
        <c:ser>
          <c:idx val="10"/>
          <c:order val="3"/>
          <c:tx>
            <c:strRef>
              <c:f>'Com Stds Savings'!$S$1</c:f>
              <c:strCache>
                <c:ptCount val="1"/>
                <c:pt idx="0">
                  <c:v>Electric Motors</c:v>
                </c:pt>
              </c:strCache>
            </c:strRef>
          </c:tx>
          <c:spPr>
            <a:solidFill>
              <a:srgbClr val="DC5924"/>
            </a:solidFill>
          </c:spPr>
          <c:cat>
            <c:numRef>
              <c:f>'Com Stds Savings'!$O$2:$O$21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'Com Stds Savings'!$S$2:$S$21</c:f>
              <c:numCache>
                <c:formatCode>0.0</c:formatCode>
                <c:ptCount val="20"/>
                <c:pt idx="0">
                  <c:v>0</c:v>
                </c:pt>
                <c:pt idx="1">
                  <c:v>0.3190533303919228</c:v>
                </c:pt>
                <c:pt idx="2">
                  <c:v>0.63810666078384559</c:v>
                </c:pt>
                <c:pt idx="3">
                  <c:v>0.95715999117576822</c:v>
                </c:pt>
                <c:pt idx="4">
                  <c:v>1.2762133215676912</c:v>
                </c:pt>
                <c:pt idx="5">
                  <c:v>1.5952666519596135</c:v>
                </c:pt>
                <c:pt idx="6">
                  <c:v>1.9143199823515367</c:v>
                </c:pt>
                <c:pt idx="7">
                  <c:v>2.2333733127434594</c:v>
                </c:pt>
                <c:pt idx="8">
                  <c:v>2.5524266431353815</c:v>
                </c:pt>
                <c:pt idx="9">
                  <c:v>2.8714799735273044</c:v>
                </c:pt>
                <c:pt idx="10">
                  <c:v>3.1667824510718168</c:v>
                </c:pt>
                <c:pt idx="11">
                  <c:v>3.4643543213947057</c:v>
                </c:pt>
                <c:pt idx="12">
                  <c:v>3.7888271019847681</c:v>
                </c:pt>
                <c:pt idx="13">
                  <c:v>4.1428669926279289</c:v>
                </c:pt>
                <c:pt idx="14">
                  <c:v>4.4762821197291798</c:v>
                </c:pt>
                <c:pt idx="15">
                  <c:v>4.8203798286630946</c:v>
                </c:pt>
                <c:pt idx="16">
                  <c:v>5.1444414800740867</c:v>
                </c:pt>
                <c:pt idx="17">
                  <c:v>5.4707427097635435</c:v>
                </c:pt>
                <c:pt idx="18">
                  <c:v>5.7994352191148923</c:v>
                </c:pt>
                <c:pt idx="19">
                  <c:v>6.1236003950536988</c:v>
                </c:pt>
              </c:numCache>
            </c:numRef>
          </c:val>
        </c:ser>
        <c:ser>
          <c:idx val="11"/>
          <c:order val="4"/>
          <c:tx>
            <c:strRef>
              <c:f>'Com Stds Savings'!$T$1</c:f>
              <c:strCache>
                <c:ptCount val="1"/>
                <c:pt idx="0">
                  <c:v>CAC Air-Cooled</c:v>
                </c:pt>
              </c:strCache>
            </c:strRef>
          </c:tx>
          <c:cat>
            <c:numRef>
              <c:f>'Com Stds Savings'!$O$2:$O$21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'Com Stds Savings'!$T$2:$T$21</c:f>
              <c:numCache>
                <c:formatCode>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1.0000000000000002E-2</c:v>
                </c:pt>
                <c:pt idx="7">
                  <c:v>2.0000000000000004E-2</c:v>
                </c:pt>
                <c:pt idx="8">
                  <c:v>3.0000000000000002E-2</c:v>
                </c:pt>
                <c:pt idx="9">
                  <c:v>4.0000000000000008E-2</c:v>
                </c:pt>
                <c:pt idx="10">
                  <c:v>0.05</c:v>
                </c:pt>
                <c:pt idx="11">
                  <c:v>6.0000000000000019E-2</c:v>
                </c:pt>
                <c:pt idx="12">
                  <c:v>7.0000000000000021E-2</c:v>
                </c:pt>
                <c:pt idx="13">
                  <c:v>8.0000000000000016E-2</c:v>
                </c:pt>
                <c:pt idx="14">
                  <c:v>9.0000000000000011E-2</c:v>
                </c:pt>
                <c:pt idx="15">
                  <c:v>0.10000000000000003</c:v>
                </c:pt>
                <c:pt idx="16">
                  <c:v>0.10999999999999999</c:v>
                </c:pt>
                <c:pt idx="17">
                  <c:v>0.11999999999999998</c:v>
                </c:pt>
                <c:pt idx="18">
                  <c:v>0.13</c:v>
                </c:pt>
                <c:pt idx="19">
                  <c:v>0.13</c:v>
                </c:pt>
              </c:numCache>
            </c:numRef>
          </c:val>
        </c:ser>
        <c:ser>
          <c:idx val="0"/>
          <c:order val="5"/>
          <c:tx>
            <c:strRef>
              <c:f>'Com Stds Savings'!$U$1</c:f>
              <c:strCache>
                <c:ptCount val="1"/>
                <c:pt idx="0">
                  <c:v>CAC Water Evap Cooled</c:v>
                </c:pt>
              </c:strCache>
            </c:strRef>
          </c:tx>
          <c:cat>
            <c:numRef>
              <c:f>'Com Stds Savings'!$O$2:$O$21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'Com Stds Savings'!$U$2:$U$21</c:f>
              <c:numCache>
                <c:formatCode>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4.000000000000001E-3</c:v>
                </c:pt>
                <c:pt idx="5">
                  <c:v>8.0000000000000019E-3</c:v>
                </c:pt>
                <c:pt idx="6">
                  <c:v>1.2E-2</c:v>
                </c:pt>
                <c:pt idx="7">
                  <c:v>1.6000000000000004E-2</c:v>
                </c:pt>
                <c:pt idx="8">
                  <c:v>1.9000000000000003E-2</c:v>
                </c:pt>
                <c:pt idx="9">
                  <c:v>2.1999999999999999E-2</c:v>
                </c:pt>
                <c:pt idx="10">
                  <c:v>2.4999999999999998E-2</c:v>
                </c:pt>
                <c:pt idx="11">
                  <c:v>2.8000000000000001E-2</c:v>
                </c:pt>
                <c:pt idx="12">
                  <c:v>3.0999999999999996E-2</c:v>
                </c:pt>
                <c:pt idx="13">
                  <c:v>3.3999999999999996E-2</c:v>
                </c:pt>
                <c:pt idx="14">
                  <c:v>3.6999999999999998E-2</c:v>
                </c:pt>
                <c:pt idx="15">
                  <c:v>4.0000000000000008E-2</c:v>
                </c:pt>
                <c:pt idx="16">
                  <c:v>4.3000000000000003E-2</c:v>
                </c:pt>
                <c:pt idx="17">
                  <c:v>4.6000000000000013E-2</c:v>
                </c:pt>
                <c:pt idx="18">
                  <c:v>4.9000000000000016E-2</c:v>
                </c:pt>
                <c:pt idx="19">
                  <c:v>5.2000000000000018E-2</c:v>
                </c:pt>
              </c:numCache>
            </c:numRef>
          </c:val>
        </c:ser>
        <c:ser>
          <c:idx val="5"/>
          <c:order val="6"/>
          <c:tx>
            <c:strRef>
              <c:f>'Com Stds Savings'!$V$1</c:f>
              <c:strCache>
                <c:ptCount val="1"/>
                <c:pt idx="0">
                  <c:v>PTAC/HP</c:v>
                </c:pt>
              </c:strCache>
            </c:strRef>
          </c:tx>
          <c:cat>
            <c:numRef>
              <c:f>'Com Stds Savings'!$O$2:$O$21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'Com Stds Savings'!$V$2:$V$21</c:f>
              <c:numCache>
                <c:formatCode>0.0</c:formatCode>
                <c:ptCount val="20"/>
                <c:pt idx="0">
                  <c:v>1.7999999999999999E-2</c:v>
                </c:pt>
                <c:pt idx="1">
                  <c:v>3.5999999999999997E-2</c:v>
                </c:pt>
                <c:pt idx="2">
                  <c:v>5.3999999999999992E-2</c:v>
                </c:pt>
                <c:pt idx="3">
                  <c:v>7.1999999999999995E-2</c:v>
                </c:pt>
                <c:pt idx="4">
                  <c:v>9.0000000000000011E-2</c:v>
                </c:pt>
                <c:pt idx="5">
                  <c:v>0.10800000000000001</c:v>
                </c:pt>
                <c:pt idx="6">
                  <c:v>0.126</c:v>
                </c:pt>
                <c:pt idx="7">
                  <c:v>0.14400000000000002</c:v>
                </c:pt>
                <c:pt idx="8">
                  <c:v>0.16200000000000001</c:v>
                </c:pt>
                <c:pt idx="9">
                  <c:v>0.18000000000000002</c:v>
                </c:pt>
                <c:pt idx="10">
                  <c:v>0.19799999999999998</c:v>
                </c:pt>
                <c:pt idx="11">
                  <c:v>0.21599999999999997</c:v>
                </c:pt>
                <c:pt idx="12">
                  <c:v>0.23299999999999996</c:v>
                </c:pt>
                <c:pt idx="13">
                  <c:v>0.24999999999999997</c:v>
                </c:pt>
                <c:pt idx="14">
                  <c:v>0.26700000000000002</c:v>
                </c:pt>
                <c:pt idx="15">
                  <c:v>0.28400000000000003</c:v>
                </c:pt>
                <c:pt idx="16">
                  <c:v>0.3010000000000001</c:v>
                </c:pt>
                <c:pt idx="17">
                  <c:v>0.31800000000000006</c:v>
                </c:pt>
                <c:pt idx="18">
                  <c:v>0.33500000000000008</c:v>
                </c:pt>
                <c:pt idx="19">
                  <c:v>0.35200000000000009</c:v>
                </c:pt>
              </c:numCache>
            </c:numRef>
          </c:val>
        </c:ser>
        <c:ser>
          <c:idx val="6"/>
          <c:order val="7"/>
          <c:tx>
            <c:strRef>
              <c:f>'Com Stds Savings'!$W$1</c:f>
              <c:strCache>
                <c:ptCount val="1"/>
                <c:pt idx="0">
                  <c:v>Distribution Transformers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'Com Stds Savings'!$O$2:$O$21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'Com Stds Savings'!$W$2:$W$21</c:f>
              <c:numCache>
                <c:formatCode>0.0</c:formatCode>
                <c:ptCount val="20"/>
                <c:pt idx="0">
                  <c:v>7.2117761421623436</c:v>
                </c:pt>
                <c:pt idx="1">
                  <c:v>14.251050512227916</c:v>
                </c:pt>
                <c:pt idx="2">
                  <c:v>21.027704767806327</c:v>
                </c:pt>
                <c:pt idx="3">
                  <c:v>27.723595806958496</c:v>
                </c:pt>
                <c:pt idx="4">
                  <c:v>34.47400297418541</c:v>
                </c:pt>
                <c:pt idx="5">
                  <c:v>41.196908359335431</c:v>
                </c:pt>
                <c:pt idx="6">
                  <c:v>56.11174239106964</c:v>
                </c:pt>
                <c:pt idx="7">
                  <c:v>71.109163193408051</c:v>
                </c:pt>
                <c:pt idx="8">
                  <c:v>86.110868729819941</c:v>
                </c:pt>
                <c:pt idx="9">
                  <c:v>101.02843456856797</c:v>
                </c:pt>
                <c:pt idx="10">
                  <c:v>115.73522048018359</c:v>
                </c:pt>
                <c:pt idx="11">
                  <c:v>130.47533039560363</c:v>
                </c:pt>
                <c:pt idx="12">
                  <c:v>145.3394551382552</c:v>
                </c:pt>
                <c:pt idx="13">
                  <c:v>160.33725951270893</c:v>
                </c:pt>
                <c:pt idx="14">
                  <c:v>175.46444420979191</c:v>
                </c:pt>
                <c:pt idx="15">
                  <c:v>190.70168945215838</c:v>
                </c:pt>
                <c:pt idx="16">
                  <c:v>206.04387036220243</c:v>
                </c:pt>
                <c:pt idx="17">
                  <c:v>221.51823511556159</c:v>
                </c:pt>
                <c:pt idx="18">
                  <c:v>237.16915698781685</c:v>
                </c:pt>
                <c:pt idx="19">
                  <c:v>252.97878889324159</c:v>
                </c:pt>
              </c:numCache>
            </c:numRef>
          </c:val>
        </c:ser>
        <c:overlap val="100"/>
        <c:axId val="91143168"/>
        <c:axId val="95695616"/>
      </c:barChart>
      <c:catAx>
        <c:axId val="9114316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5695616"/>
        <c:crosses val="autoZero"/>
        <c:auto val="1"/>
        <c:lblAlgn val="ctr"/>
        <c:lblOffset val="100"/>
        <c:tickLblSkip val="5"/>
      </c:catAx>
      <c:valAx>
        <c:axId val="956956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7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Cumulative Savings (MWa)</a:t>
                </a:r>
              </a:p>
            </c:rich>
          </c:tx>
          <c:layout>
            <c:manualLayout>
              <c:xMode val="edge"/>
              <c:yMode val="edge"/>
              <c:x val="1.0138800754332501E-2"/>
              <c:y val="0.14955446745627474"/>
            </c:manualLayout>
          </c:layout>
        </c:title>
        <c:numFmt formatCode="0" sourceLinked="0"/>
        <c:tickLblPos val="nextTo"/>
        <c:crossAx val="91143168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14084893205714627"/>
          <c:y val="2.71328558898064E-2"/>
          <c:w val="0.26752404639539817"/>
          <c:h val="0.69270132032778375"/>
        </c:manualLayout>
      </c:layout>
      <c:spPr>
        <a:solidFill>
          <a:prstClr val="white"/>
        </a:solidFill>
        <a:ln>
          <a:solidFill>
            <a:schemeClr val="accent1">
              <a:shade val="95000"/>
              <a:satMod val="105000"/>
            </a:schemeClr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799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871355583780362"/>
          <c:y val="4.3984458274593387E-2"/>
          <c:w val="0.82472791417111646"/>
          <c:h val="0.75843792253241082"/>
        </c:manualLayout>
      </c:layout>
      <c:areaChart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Lost-Opportunity Savings Goal</c:v>
                </c:pt>
              </c:strCache>
            </c:strRef>
          </c:tx>
          <c:spPr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>
              <a:solidFill>
                <a:srgbClr val="0070C0">
                  <a:lumMod val="60000"/>
                  <a:lumOff val="40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Sheet1!$B$1:$U$1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Sheet1!$B$2:$U$2</c:f>
              <c:numCache>
                <c:formatCode>General</c:formatCode>
                <c:ptCount val="20"/>
                <c:pt idx="0">
                  <c:v>31</c:v>
                </c:pt>
                <c:pt idx="1">
                  <c:v>50</c:v>
                </c:pt>
                <c:pt idx="2">
                  <c:v>72</c:v>
                </c:pt>
                <c:pt idx="3">
                  <c:v>98</c:v>
                </c:pt>
                <c:pt idx="4">
                  <c:v>116</c:v>
                </c:pt>
                <c:pt idx="5">
                  <c:v>131</c:v>
                </c:pt>
                <c:pt idx="6">
                  <c:v>162</c:v>
                </c:pt>
                <c:pt idx="7">
                  <c:v>180</c:v>
                </c:pt>
                <c:pt idx="8">
                  <c:v>191</c:v>
                </c:pt>
                <c:pt idx="9">
                  <c:v>202</c:v>
                </c:pt>
                <c:pt idx="10">
                  <c:v>205</c:v>
                </c:pt>
                <c:pt idx="11">
                  <c:v>206</c:v>
                </c:pt>
                <c:pt idx="12">
                  <c:v>203</c:v>
                </c:pt>
                <c:pt idx="13">
                  <c:v>200</c:v>
                </c:pt>
                <c:pt idx="14">
                  <c:v>200</c:v>
                </c:pt>
                <c:pt idx="15">
                  <c:v>200</c:v>
                </c:pt>
                <c:pt idx="16">
                  <c:v>200</c:v>
                </c:pt>
                <c:pt idx="17">
                  <c:v>201</c:v>
                </c:pt>
                <c:pt idx="18">
                  <c:v>201</c:v>
                </c:pt>
                <c:pt idx="19">
                  <c:v>196</c:v>
                </c:pt>
              </c:numCache>
            </c:numRef>
          </c:val>
        </c:ser>
        <c:axId val="108687744"/>
        <c:axId val="108689280"/>
      </c:areaChart>
      <c:barChart>
        <c:barDir val="col"/>
        <c:grouping val="stacked"/>
        <c:ser>
          <c:idx val="2"/>
          <c:order val="1"/>
          <c:tx>
            <c:strRef>
              <c:f>Sheet1!$A$4</c:f>
              <c:strCache>
                <c:ptCount val="1"/>
                <c:pt idx="0">
                  <c:v>Savings from Commercial &amp; Industrial Standards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Sheet1!$B$1:$U$1</c:f>
              <c:numCache>
                <c:formatCode>General</c:formatCode>
                <c:ptCount val="2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</c:numCache>
            </c:numRef>
          </c:cat>
          <c:val>
            <c:numRef>
              <c:f>Sheet1!$B$4:$U$4</c:f>
              <c:numCache>
                <c:formatCode>0.0</c:formatCode>
                <c:ptCount val="20"/>
                <c:pt idx="0">
                  <c:v>7.3716516914835761</c:v>
                </c:pt>
                <c:pt idx="1">
                  <c:v>7.6190454594954726</c:v>
                </c:pt>
                <c:pt idx="2">
                  <c:v>7.4531518466212079</c:v>
                </c:pt>
                <c:pt idx="3">
                  <c:v>7.9228712177958691</c:v>
                </c:pt>
                <c:pt idx="4">
                  <c:v>8.0411859553126881</c:v>
                </c:pt>
                <c:pt idx="5">
                  <c:v>8.1063703483118967</c:v>
                </c:pt>
                <c:pt idx="6">
                  <c:v>16.351468008193191</c:v>
                </c:pt>
                <c:pt idx="7">
                  <c:v>16.418471180477312</c:v>
                </c:pt>
                <c:pt idx="8">
                  <c:v>16.432018940214558</c:v>
                </c:pt>
                <c:pt idx="9">
                  <c:v>16.343124850244493</c:v>
                </c:pt>
                <c:pt idx="10">
                  <c:v>16.076114921678435</c:v>
                </c:pt>
                <c:pt idx="11">
                  <c:v>16.055692510810506</c:v>
                </c:pt>
                <c:pt idx="12">
                  <c:v>16.230134261610491</c:v>
                </c:pt>
                <c:pt idx="13">
                  <c:v>16.474144569115929</c:v>
                </c:pt>
                <c:pt idx="14">
                  <c:v>16.188820572853285</c:v>
                </c:pt>
                <c:pt idx="15">
                  <c:v>16.291555654658104</c:v>
                </c:pt>
                <c:pt idx="16">
                  <c:v>16.359704338917492</c:v>
                </c:pt>
                <c:pt idx="17">
                  <c:v>16.527299976163118</c:v>
                </c:pt>
                <c:pt idx="18">
                  <c:v>16.702521912435884</c:v>
                </c:pt>
                <c:pt idx="19">
                  <c:v>16.839742423209444</c:v>
                </c:pt>
              </c:numCache>
            </c:numRef>
          </c:val>
        </c:ser>
        <c:overlap val="100"/>
        <c:axId val="108679936"/>
        <c:axId val="108681472"/>
      </c:barChart>
      <c:catAx>
        <c:axId val="108679936"/>
        <c:scaling>
          <c:orientation val="minMax"/>
        </c:scaling>
        <c:axPos val="b"/>
        <c:numFmt formatCode="General" sourceLinked="1"/>
        <c:tickLblPos val="nextTo"/>
        <c:spPr>
          <a:ln w="31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6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681472"/>
        <c:crosses val="autoZero"/>
        <c:auto val="1"/>
        <c:lblAlgn val="ctr"/>
        <c:lblOffset val="100"/>
        <c:tickLblSkip val="5"/>
        <c:tickMarkSkip val="1"/>
      </c:catAx>
      <c:valAx>
        <c:axId val="108681472"/>
        <c:scaling>
          <c:orientation val="minMax"/>
          <c:max val="250"/>
        </c:scaling>
        <c:axPos val="l"/>
        <c:majorGridlines>
          <c:spPr>
            <a:ln w="315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6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Annual Acquistions (aMW)</a:t>
                </a:r>
              </a:p>
            </c:rich>
          </c:tx>
          <c:layout>
            <c:manualLayout>
              <c:xMode val="edge"/>
              <c:yMode val="edge"/>
              <c:x val="0"/>
              <c:y val="0.11901681476960962"/>
            </c:manualLayout>
          </c:layout>
          <c:spPr>
            <a:noFill/>
            <a:ln w="25266">
              <a:noFill/>
            </a:ln>
          </c:spPr>
        </c:title>
        <c:numFmt formatCode="#,##0" sourceLinked="0"/>
        <c:tickLblPos val="nextTo"/>
        <c:spPr>
          <a:ln w="31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6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679936"/>
        <c:crosses val="autoZero"/>
        <c:crossBetween val="between"/>
      </c:valAx>
      <c:catAx>
        <c:axId val="108687744"/>
        <c:scaling>
          <c:orientation val="minMax"/>
        </c:scaling>
        <c:delete val="1"/>
        <c:axPos val="b"/>
        <c:numFmt formatCode="General" sourceLinked="1"/>
        <c:tickLblPos val="none"/>
        <c:crossAx val="108689280"/>
        <c:crosses val="autoZero"/>
        <c:auto val="1"/>
        <c:lblAlgn val="ctr"/>
        <c:lblOffset val="100"/>
      </c:catAx>
      <c:valAx>
        <c:axId val="108689280"/>
        <c:scaling>
          <c:orientation val="minMax"/>
          <c:max val="300"/>
        </c:scaling>
        <c:delete val="1"/>
        <c:axPos val="r"/>
        <c:numFmt formatCode="General" sourceLinked="1"/>
        <c:tickLblPos val="none"/>
        <c:crossAx val="108687744"/>
        <c:crosses val="max"/>
        <c:crossBetween val="between"/>
      </c:valAx>
      <c:spPr>
        <a:noFill/>
        <a:ln w="1263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1.6679302501895376E-2"/>
          <c:y val="0.89267676767676751"/>
          <c:w val="0.96588324488248678"/>
          <c:h val="0.10479797979797979"/>
        </c:manualLayout>
      </c:layout>
      <c:spPr>
        <a:noFill/>
        <a:ln w="3158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4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4EF4-4B23-460C-B8AC-117036C7D4A0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7AEA2-1C72-4425-B449-52800A460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2C1D0-4B66-44FB-B539-9653816284E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43" y="4343716"/>
            <a:ext cx="5027316" cy="4115430"/>
          </a:xfrm>
          <a:noFill/>
          <a:ln/>
        </p:spPr>
        <p:txBody>
          <a:bodyPr lIns="91422" tIns="45712" rIns="91422" bIns="45712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808037" y="3932237"/>
            <a:ext cx="2133600" cy="365125"/>
          </a:xfrm>
        </p:spPr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41475"/>
            <a:ext cx="77724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600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248400"/>
            <a:ext cx="4038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eorgia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Georg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Contribution of Federal Standards Toward 6</a:t>
            </a:r>
            <a:r>
              <a:rPr lang="en-US" baseline="30000" dirty="0" smtClean="0"/>
              <a:t>th</a:t>
            </a:r>
            <a:r>
              <a:rPr lang="en-US" dirty="0" smtClean="0"/>
              <a:t> Plan Efficiency Goals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Conservation Resources Advisory Committee Meeting</a:t>
            </a:r>
          </a:p>
          <a:p>
            <a:r>
              <a:rPr lang="en-US" dirty="0" smtClean="0"/>
              <a:t>June 4,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066800"/>
          </a:xfrm>
        </p:spPr>
        <p:txBody>
          <a:bodyPr>
            <a:normAutofit fontScale="90000"/>
          </a:bodyPr>
          <a:lstStyle/>
          <a:p>
            <a:r>
              <a:rPr lang="en-US" sz="2400" smtClean="0"/>
              <a:t>However, The Estimated Contribution of Residential Appliance and Equipment Standards Savings to Sixth Plan Conservation Goals Is Small Over The Near Term</a:t>
            </a:r>
          </a:p>
        </p:txBody>
      </p:sp>
      <p:graphicFrame>
        <p:nvGraphicFramePr>
          <p:cNvPr id="1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01625" y="1320800"/>
          <a:ext cx="8472488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Left Brace 16"/>
          <p:cNvSpPr/>
          <p:nvPr/>
        </p:nvSpPr>
        <p:spPr>
          <a:xfrm rot="5400000">
            <a:off x="2133600" y="3962400"/>
            <a:ext cx="304800" cy="1676400"/>
          </a:xfrm>
          <a:prstGeom prst="leftBrac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8" name="Left Brace 17"/>
          <p:cNvSpPr/>
          <p:nvPr/>
        </p:nvSpPr>
        <p:spPr>
          <a:xfrm rot="5400000">
            <a:off x="3771900" y="3619500"/>
            <a:ext cx="457200" cy="1600200"/>
          </a:xfrm>
          <a:prstGeom prst="leftBrace">
            <a:avLst/>
          </a:prstGeom>
          <a:noFill/>
          <a:ln w="38100" cap="flat" cmpd="sng" algn="ctr">
            <a:solidFill>
              <a:srgbClr val="295014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3886200"/>
            <a:ext cx="1219200" cy="646331"/>
          </a:xfrm>
          <a:prstGeom prst="rect">
            <a:avLst/>
          </a:prstGeom>
          <a:gradFill rotWithShape="1">
            <a:gsLst>
              <a:gs pos="0">
                <a:srgbClr val="C00000">
                  <a:shade val="51000"/>
                  <a:satMod val="130000"/>
                </a:srgbClr>
              </a:gs>
              <a:gs pos="80000">
                <a:srgbClr val="C00000">
                  <a:shade val="93000"/>
                  <a:satMod val="130000"/>
                </a:srgbClr>
              </a:gs>
              <a:gs pos="100000">
                <a:srgbClr val="C00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 aMW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2010-2014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9000" y="3429000"/>
            <a:ext cx="1219200" cy="646331"/>
          </a:xfrm>
          <a:prstGeom prst="rect">
            <a:avLst/>
          </a:prstGeom>
          <a:gradFill rotWithShape="1">
            <a:gsLst>
              <a:gs pos="0">
                <a:srgbClr val="C00000">
                  <a:shade val="51000"/>
                  <a:satMod val="130000"/>
                </a:srgbClr>
              </a:gs>
              <a:gs pos="80000">
                <a:srgbClr val="C00000">
                  <a:shade val="93000"/>
                  <a:satMod val="130000"/>
                </a:srgbClr>
              </a:gs>
              <a:gs pos="100000">
                <a:srgbClr val="C00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125 aMW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2015-2019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Chart bld="series"/>
        </p:bldSub>
      </p:bldGraphic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2400" smtClean="0"/>
              <a:t>Commercial &amp; Industrial Equipment Savings From Eight Federal Standards That Take Effect by 2015 Are Nearly </a:t>
            </a:r>
            <a:r>
              <a:rPr lang="en-US" sz="2400" b="1" smtClean="0"/>
              <a:t>280</a:t>
            </a:r>
            <a:r>
              <a:rPr lang="en-US" sz="2400" smtClean="0"/>
              <a:t> Average Megawatts by 2029 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330200" y="1397000"/>
          <a:ext cx="8483600" cy="462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>
            <a:off x="1447800" y="1447800"/>
            <a:ext cx="2438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1066800"/>
          </a:xfrm>
        </p:spPr>
        <p:txBody>
          <a:bodyPr/>
          <a:lstStyle/>
          <a:p>
            <a:r>
              <a:rPr lang="en-US" sz="2400" smtClean="0"/>
              <a:t>Commercial and Industrial Equipment Standards Savings Are More Significant Than Residential Over The Near Term</a:t>
            </a:r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54000" y="1168400"/>
          <a:ext cx="8472488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Left Brace 9"/>
          <p:cNvSpPr/>
          <p:nvPr/>
        </p:nvSpPr>
        <p:spPr>
          <a:xfrm rot="5400000">
            <a:off x="1943100" y="3848100"/>
            <a:ext cx="304800" cy="1447800"/>
          </a:xfrm>
          <a:prstGeom prst="leftBrac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" name="Left Brace 10"/>
          <p:cNvSpPr/>
          <p:nvPr/>
        </p:nvSpPr>
        <p:spPr>
          <a:xfrm rot="5400000">
            <a:off x="3619500" y="3619500"/>
            <a:ext cx="381000" cy="1524000"/>
          </a:xfrm>
          <a:prstGeom prst="leftBrac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3581400"/>
            <a:ext cx="1219200" cy="646331"/>
          </a:xfrm>
          <a:prstGeom prst="rect">
            <a:avLst/>
          </a:prstGeom>
          <a:gradFill rotWithShape="1">
            <a:gsLst>
              <a:gs pos="0">
                <a:srgbClr val="C00000">
                  <a:shade val="51000"/>
                  <a:satMod val="130000"/>
                </a:srgbClr>
              </a:gs>
              <a:gs pos="80000">
                <a:srgbClr val="C00000">
                  <a:shade val="93000"/>
                  <a:satMod val="130000"/>
                </a:srgbClr>
              </a:gs>
              <a:gs pos="100000">
                <a:srgbClr val="C00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38 aMW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2010-2014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4200" y="3429000"/>
            <a:ext cx="1219200" cy="646331"/>
          </a:xfrm>
          <a:prstGeom prst="rect">
            <a:avLst/>
          </a:prstGeom>
          <a:gradFill rotWithShape="1">
            <a:gsLst>
              <a:gs pos="0">
                <a:srgbClr val="C00000">
                  <a:shade val="51000"/>
                  <a:satMod val="130000"/>
                </a:srgbClr>
              </a:gs>
              <a:gs pos="80000">
                <a:srgbClr val="C00000">
                  <a:shade val="93000"/>
                  <a:satMod val="130000"/>
                </a:srgbClr>
              </a:gs>
              <a:gs pos="100000">
                <a:srgbClr val="C00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74 aMW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2015-2019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Lighting Standards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Lighting Standards in Sixth Plan forecast</a:t>
            </a:r>
          </a:p>
          <a:p>
            <a:pPr lvl="1">
              <a:defRPr/>
            </a:pPr>
            <a:r>
              <a:rPr lang="en-US" dirty="0" smtClean="0"/>
              <a:t>General Service Incandescent (2012)</a:t>
            </a:r>
          </a:p>
          <a:p>
            <a:pPr lvl="1">
              <a:defRPr/>
            </a:pPr>
            <a:r>
              <a:rPr lang="en-US" dirty="0" smtClean="0"/>
              <a:t>Mercury Vapor (2008)</a:t>
            </a:r>
          </a:p>
          <a:p>
            <a:pPr>
              <a:defRPr/>
            </a:pPr>
            <a:r>
              <a:rPr lang="en-US" dirty="0" smtClean="0"/>
              <a:t>Seven Standards since Sixth Plan (Effective Dates)</a:t>
            </a:r>
          </a:p>
          <a:p>
            <a:pPr lvl="1">
              <a:defRPr/>
            </a:pPr>
            <a:r>
              <a:rPr lang="en-US" dirty="0" smtClean="0"/>
              <a:t>General Service Fluorescent Lamps (2012)(2014)</a:t>
            </a:r>
          </a:p>
          <a:p>
            <a:pPr lvl="1">
              <a:defRPr/>
            </a:pPr>
            <a:r>
              <a:rPr lang="en-US" dirty="0" smtClean="0"/>
              <a:t>Fluorescent Ballasts (2015)</a:t>
            </a:r>
          </a:p>
          <a:p>
            <a:pPr lvl="1">
              <a:defRPr/>
            </a:pPr>
            <a:r>
              <a:rPr lang="en-US" dirty="0" smtClean="0"/>
              <a:t>Metal Halide Fixtures (2012)</a:t>
            </a:r>
          </a:p>
          <a:p>
            <a:pPr lvl="1">
              <a:defRPr/>
            </a:pPr>
            <a:r>
              <a:rPr lang="en-US" dirty="0" smtClean="0"/>
              <a:t>Halogen Reflector Lamps (2012)</a:t>
            </a:r>
          </a:p>
          <a:p>
            <a:pPr lvl="1">
              <a:defRPr/>
            </a:pPr>
            <a:r>
              <a:rPr lang="en-US" dirty="0" smtClean="0"/>
              <a:t>Candelabra Lamps (2012)</a:t>
            </a:r>
          </a:p>
          <a:p>
            <a:pPr lvl="1">
              <a:defRPr/>
            </a:pPr>
            <a:r>
              <a:rPr lang="en-US" dirty="0" smtClean="0"/>
              <a:t>Ceiling Fan Light Kits (2010)</a:t>
            </a:r>
          </a:p>
          <a:p>
            <a:pPr lvl="1">
              <a:defRPr/>
            </a:pPr>
            <a:r>
              <a:rPr lang="en-US" dirty="0" err="1" smtClean="0"/>
              <a:t>Torchieres</a:t>
            </a:r>
            <a:r>
              <a:rPr lang="en-US" dirty="0" smtClean="0"/>
              <a:t> (2010)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2800" smtClean="0"/>
              <a:t>Lighting</a:t>
            </a:r>
            <a:r>
              <a:rPr lang="en-US" sz="2800" u="sng" smtClean="0"/>
              <a:t> </a:t>
            </a:r>
            <a:r>
              <a:rPr lang="en-US" sz="2800" smtClean="0"/>
              <a:t>Savings From Seven Federal Standards That Take Effect by 2015 Are Over </a:t>
            </a:r>
            <a:r>
              <a:rPr lang="en-US" sz="2800" b="1" smtClean="0"/>
              <a:t>155</a:t>
            </a:r>
            <a:r>
              <a:rPr lang="en-US" sz="2800" smtClean="0"/>
              <a:t> Average Megawatts by 2029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330200" y="1397000"/>
          <a:ext cx="8483600" cy="462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0668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Federal </a:t>
            </a:r>
            <a:r>
              <a:rPr lang="en-US" sz="3200" u="sng" dirty="0" smtClean="0"/>
              <a:t>Lighting</a:t>
            </a:r>
            <a:r>
              <a:rPr lang="en-US" sz="3200" dirty="0" smtClean="0"/>
              <a:t> Standards Have the Greatest Near-Term Impact</a:t>
            </a:r>
            <a:br>
              <a:rPr lang="en-US" sz="3200" dirty="0" smtClean="0"/>
            </a:br>
            <a:r>
              <a:rPr lang="en-US" sz="2700" dirty="0" smtClean="0"/>
              <a:t>(Because Lighting Equipment Has a Short-Lifespan</a:t>
            </a:r>
            <a:r>
              <a:rPr lang="en-US" sz="3200" dirty="0" smtClean="0"/>
              <a:t>)</a:t>
            </a:r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54000" y="1447800"/>
          <a:ext cx="8472488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Left Brace 9"/>
          <p:cNvSpPr/>
          <p:nvPr/>
        </p:nvSpPr>
        <p:spPr>
          <a:xfrm rot="5400000">
            <a:off x="2019300" y="4000500"/>
            <a:ext cx="304800" cy="1447800"/>
          </a:xfrm>
          <a:prstGeom prst="leftBrac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" name="Left Brace 10"/>
          <p:cNvSpPr/>
          <p:nvPr/>
        </p:nvSpPr>
        <p:spPr>
          <a:xfrm rot="5400000">
            <a:off x="3771900" y="3924300"/>
            <a:ext cx="381000" cy="1524000"/>
          </a:xfrm>
          <a:prstGeom prst="leftBrac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3810000"/>
            <a:ext cx="1295400" cy="646331"/>
          </a:xfrm>
          <a:prstGeom prst="rect">
            <a:avLst/>
          </a:prstGeom>
          <a:gradFill rotWithShape="1">
            <a:gsLst>
              <a:gs pos="0">
                <a:srgbClr val="C00000">
                  <a:shade val="51000"/>
                  <a:satMod val="130000"/>
                </a:srgbClr>
              </a:gs>
              <a:gs pos="80000">
                <a:srgbClr val="C00000">
                  <a:shade val="93000"/>
                  <a:satMod val="130000"/>
                </a:srgbClr>
              </a:gs>
              <a:gs pos="100000">
                <a:srgbClr val="C00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62 aMW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2010-2014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3810000"/>
            <a:ext cx="1295400" cy="646331"/>
          </a:xfrm>
          <a:prstGeom prst="rect">
            <a:avLst/>
          </a:prstGeom>
          <a:gradFill rotWithShape="1">
            <a:gsLst>
              <a:gs pos="0">
                <a:srgbClr val="C00000">
                  <a:shade val="51000"/>
                  <a:satMod val="130000"/>
                </a:srgbClr>
              </a:gs>
              <a:gs pos="80000">
                <a:srgbClr val="C00000">
                  <a:shade val="93000"/>
                  <a:satMod val="130000"/>
                </a:srgbClr>
              </a:gs>
              <a:gs pos="100000">
                <a:srgbClr val="C00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65 aMW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2010-2014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Federal Standards Are Estimated to Save Just Over </a:t>
            </a:r>
            <a:br>
              <a:rPr lang="en-US" sz="2400" dirty="0" smtClean="0"/>
            </a:br>
            <a:r>
              <a:rPr lang="en-US" sz="2400" b="1" dirty="0" smtClean="0"/>
              <a:t>100</a:t>
            </a:r>
            <a:r>
              <a:rPr lang="en-US" sz="2400" dirty="0" smtClean="0"/>
              <a:t> aMW by 2014 and </a:t>
            </a:r>
            <a:r>
              <a:rPr lang="en-US" sz="2400" b="1" dirty="0" smtClean="0"/>
              <a:t>265</a:t>
            </a:r>
            <a:r>
              <a:rPr lang="en-US" sz="2400" dirty="0" smtClean="0"/>
              <a:t> aMW between 2015-2019</a:t>
            </a:r>
            <a:endParaRPr lang="en-US" sz="2400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143000"/>
          <a:ext cx="837088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3771900" y="2933700"/>
            <a:ext cx="381000" cy="1524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5400000">
            <a:off x="2019300" y="3086100"/>
            <a:ext cx="381000" cy="1524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2971800"/>
            <a:ext cx="1295400" cy="646331"/>
          </a:xfrm>
          <a:prstGeom prst="rect">
            <a:avLst/>
          </a:prstGeom>
          <a:gradFill rotWithShape="1">
            <a:gsLst>
              <a:gs pos="0">
                <a:srgbClr val="C00000">
                  <a:shade val="51000"/>
                  <a:satMod val="130000"/>
                </a:srgbClr>
              </a:gs>
              <a:gs pos="80000">
                <a:srgbClr val="C00000">
                  <a:shade val="93000"/>
                  <a:satMod val="130000"/>
                </a:srgbClr>
              </a:gs>
              <a:gs pos="100000">
                <a:srgbClr val="C00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102 </a:t>
            </a:r>
            <a:r>
              <a:rPr 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aMW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2010-2014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2743200"/>
            <a:ext cx="1295400" cy="646331"/>
          </a:xfrm>
          <a:prstGeom prst="rect">
            <a:avLst/>
          </a:prstGeom>
          <a:gradFill rotWithShape="1">
            <a:gsLst>
              <a:gs pos="0">
                <a:srgbClr val="C00000">
                  <a:shade val="51000"/>
                  <a:satMod val="130000"/>
                </a:srgbClr>
              </a:gs>
              <a:gs pos="80000">
                <a:srgbClr val="C00000">
                  <a:shade val="93000"/>
                  <a:satMod val="130000"/>
                </a:srgbClr>
              </a:gs>
              <a:gs pos="100000">
                <a:srgbClr val="C00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265 </a:t>
            </a: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aMW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2010-2014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2800" u="sng" smtClean="0"/>
              <a:t>Total </a:t>
            </a:r>
            <a:r>
              <a:rPr lang="en-US" sz="2800" smtClean="0"/>
              <a:t>Savings Forecast from Federal Standards Add Up to </a:t>
            </a:r>
            <a:r>
              <a:rPr lang="en-US" sz="2800" b="1" smtClean="0"/>
              <a:t>780</a:t>
            </a:r>
            <a:r>
              <a:rPr lang="en-US" sz="2800" smtClean="0"/>
              <a:t> Average Megawatts by 2029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330200" y="1168400"/>
          <a:ext cx="8483600" cy="53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2800" smtClean="0"/>
              <a:t>Federal Standards Adopted The Since Sixth Plan Capture </a:t>
            </a:r>
            <a:r>
              <a:rPr lang="en-US" sz="2800" b="1" i="1" smtClean="0"/>
              <a:t>One Quarter </a:t>
            </a:r>
            <a:r>
              <a:rPr lang="en-US" sz="2800" smtClean="0"/>
              <a:t>of The Twenty-Year Lost-Opportunity Potential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330200" y="1168400"/>
          <a:ext cx="84836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066800"/>
          </a:xfrm>
        </p:spPr>
        <p:txBody>
          <a:bodyPr/>
          <a:lstStyle/>
          <a:p>
            <a:r>
              <a:rPr lang="en-US" sz="3200" smtClean="0"/>
              <a:t>How Much Will New Federal Contribute Meeting 6</a:t>
            </a:r>
            <a:r>
              <a:rPr lang="en-US" sz="3200" baseline="30000" smtClean="0"/>
              <a:t>th</a:t>
            </a:r>
            <a:r>
              <a:rPr lang="en-US" sz="3200" smtClean="0"/>
              <a:t> Plan Goals?</a:t>
            </a:r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295400"/>
          <a:ext cx="8359775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381000" y="228600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4000" dirty="0">
                <a:latin typeface="Century Gothic" pitchFamily="34" charset="0"/>
                <a:ea typeface="+mj-ea"/>
                <a:cs typeface="+mj-cs"/>
              </a:rPr>
              <a:t>Sixth Plan Resource </a:t>
            </a:r>
            <a:r>
              <a:rPr lang="en-US" sz="4000" dirty="0" smtClean="0">
                <a:latin typeface="Century Gothic" pitchFamily="34" charset="0"/>
                <a:ea typeface="+mj-ea"/>
                <a:cs typeface="+mj-cs"/>
              </a:rPr>
              <a:t>Portfolio</a:t>
            </a:r>
          </a:p>
          <a:p>
            <a:pPr algn="ctr" eaLnBrk="0" hangingPunct="0">
              <a:defRPr/>
            </a:pPr>
            <a:r>
              <a:rPr lang="en-US" sz="2000" dirty="0" err="1" smtClean="0">
                <a:latin typeface="Century Gothic" pitchFamily="34" charset="0"/>
                <a:ea typeface="+mj-ea"/>
                <a:cs typeface="+mj-cs"/>
              </a:rPr>
              <a:t>Source:http</a:t>
            </a:r>
            <a:r>
              <a:rPr lang="en-US" sz="2000" dirty="0" smtClean="0">
                <a:latin typeface="Century Gothic" pitchFamily="34" charset="0"/>
                <a:ea typeface="+mj-ea"/>
                <a:cs typeface="+mj-cs"/>
              </a:rPr>
              <a:t>://</a:t>
            </a:r>
            <a:r>
              <a:rPr lang="en-US" sz="2000" dirty="0" err="1" smtClean="0">
                <a:latin typeface="Century Gothic" pitchFamily="34" charset="0"/>
                <a:ea typeface="+mj-ea"/>
                <a:cs typeface="+mj-cs"/>
              </a:rPr>
              <a:t>www.nwcouncil.org</a:t>
            </a:r>
            <a:r>
              <a:rPr lang="en-US" sz="2000" dirty="0" smtClean="0">
                <a:latin typeface="Century Gothic" pitchFamily="34" charset="0"/>
                <a:ea typeface="+mj-ea"/>
                <a:cs typeface="+mj-cs"/>
              </a:rPr>
              <a:t>/energy/</a:t>
            </a:r>
            <a:r>
              <a:rPr lang="en-US" sz="2000" dirty="0" err="1" smtClean="0">
                <a:latin typeface="Century Gothic" pitchFamily="34" charset="0"/>
                <a:ea typeface="+mj-ea"/>
                <a:cs typeface="+mj-cs"/>
              </a:rPr>
              <a:t>powerplan</a:t>
            </a:r>
            <a:r>
              <a:rPr lang="en-US" sz="2000" dirty="0" smtClean="0">
                <a:latin typeface="Century Gothic" pitchFamily="34" charset="0"/>
                <a:ea typeface="+mj-ea"/>
                <a:cs typeface="+mj-cs"/>
              </a:rPr>
              <a:t>/6/2010-01/</a:t>
            </a:r>
            <a:endParaRPr lang="en-US" sz="2000" dirty="0">
              <a:latin typeface="Century Gothic" pitchFamily="34" charset="0"/>
              <a:ea typeface="+mj-ea"/>
              <a:cs typeface="+mj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04800" y="1295400"/>
          <a:ext cx="8509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5791200"/>
            <a:ext cx="8153400" cy="400110"/>
          </a:xfrm>
          <a:prstGeom prst="rect">
            <a:avLst/>
          </a:prstGeom>
          <a:gradFill rotWithShape="1">
            <a:gsLst>
              <a:gs pos="0">
                <a:srgbClr val="C00000">
                  <a:shade val="51000"/>
                  <a:satMod val="130000"/>
                </a:srgbClr>
              </a:gs>
              <a:gs pos="80000">
                <a:srgbClr val="C00000">
                  <a:shade val="93000"/>
                  <a:satMod val="130000"/>
                </a:srgbClr>
              </a:gs>
              <a:gs pos="100000">
                <a:srgbClr val="C00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*</a:t>
            </a:r>
            <a:r>
              <a:rPr 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Expected Value Build Out. </a:t>
            </a:r>
            <a:r>
              <a:rPr lang="en-US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 Actual </a:t>
            </a:r>
            <a:r>
              <a:rPr 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build out schedule depends on future conditions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Regional Retrofit and Lost Opportunity Savings Goals, </a:t>
            </a:r>
            <a:r>
              <a:rPr lang="en-US" sz="3600" b="1" i="1" u="sng" dirty="0" smtClean="0"/>
              <a:t>Net</a:t>
            </a:r>
            <a:r>
              <a:rPr lang="en-US" sz="3600" dirty="0" smtClean="0"/>
              <a:t> of Standards</a:t>
            </a:r>
            <a:endParaRPr lang="en-US" sz="3600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</p:nvPr>
        </p:nvGraphicFramePr>
        <p:xfrm>
          <a:off x="0" y="1641475"/>
          <a:ext cx="8991600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Caveats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Estimates Subject to Further Review</a:t>
            </a:r>
          </a:p>
          <a:p>
            <a:pPr lvl="1"/>
            <a:r>
              <a:rPr lang="en-US" dirty="0" smtClean="0"/>
              <a:t>Workbooks to be posted for review</a:t>
            </a:r>
          </a:p>
          <a:p>
            <a:r>
              <a:rPr lang="en-US" dirty="0" smtClean="0"/>
              <a:t>Overlap of State Codes &amp; Fed Standards</a:t>
            </a:r>
          </a:p>
          <a:p>
            <a:pPr lvl="1"/>
            <a:r>
              <a:rPr lang="en-US" dirty="0" smtClean="0"/>
              <a:t>Non-Res Lighting &amp; HVAC Equipment</a:t>
            </a:r>
          </a:p>
          <a:p>
            <a:pPr lvl="1"/>
            <a:r>
              <a:rPr lang="en-US" dirty="0" smtClean="0"/>
              <a:t>Need to tease apart to avoid double count </a:t>
            </a:r>
          </a:p>
          <a:p>
            <a:r>
              <a:rPr lang="en-US" dirty="0" smtClean="0"/>
              <a:t>Interaction between Codes &amp; Standards</a:t>
            </a:r>
          </a:p>
          <a:p>
            <a:pPr lvl="1"/>
            <a:r>
              <a:rPr lang="en-US" dirty="0" smtClean="0"/>
              <a:t>Hours of operation for lighting (WA code)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Up:  </a:t>
            </a:r>
            <a:br>
              <a:rPr lang="en-US" dirty="0" smtClean="0"/>
            </a:br>
            <a:r>
              <a:rPr lang="en-US" sz="4000" dirty="0" smtClean="0"/>
              <a:t>Update Progress Towards 6P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Adjust utility-reported savings to 6P baseline</a:t>
            </a:r>
          </a:p>
          <a:p>
            <a:pPr lvl="1"/>
            <a:r>
              <a:rPr lang="en-US" dirty="0" smtClean="0"/>
              <a:t>Remove early-retirement savings from reports</a:t>
            </a:r>
          </a:p>
          <a:p>
            <a:pPr lvl="1"/>
            <a:r>
              <a:rPr lang="en-US" dirty="0" smtClean="0"/>
              <a:t>Unit counts or consumption adjustments</a:t>
            </a:r>
          </a:p>
          <a:p>
            <a:r>
              <a:rPr lang="en-US" dirty="0" smtClean="0"/>
              <a:t>Identify incremental non-program savings</a:t>
            </a:r>
          </a:p>
          <a:p>
            <a:pPr lvl="1"/>
            <a:r>
              <a:rPr lang="en-US" dirty="0" smtClean="0"/>
              <a:t>Non-Residential lighting</a:t>
            </a:r>
          </a:p>
          <a:p>
            <a:pPr lvl="1"/>
            <a:r>
              <a:rPr lang="en-US" dirty="0" smtClean="0"/>
              <a:t>Residential clothes washers &amp; heat-pumps</a:t>
            </a:r>
          </a:p>
          <a:p>
            <a:pPr lvl="1"/>
            <a:r>
              <a:rPr lang="en-US" dirty="0" smtClean="0"/>
              <a:t>Others where data exist</a:t>
            </a:r>
          </a:p>
          <a:p>
            <a:r>
              <a:rPr lang="en-US" dirty="0" smtClean="0"/>
              <a:t>Account for overlap &amp; interaction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1219200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365125"/>
          </a:xfrm>
        </p:spPr>
        <p:txBody>
          <a:bodyPr/>
          <a:lstStyle/>
          <a:p>
            <a:fld id="{AA410EB8-A01E-483B-9F37-9B9DDCDD717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763000" cy="1219200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Conservation Goals From 6</a:t>
            </a:r>
            <a:r>
              <a:rPr lang="en-US" sz="2700" b="1" baseline="30000" dirty="0" smtClean="0"/>
              <a:t>th</a:t>
            </a:r>
            <a:r>
              <a:rPr lang="en-US" sz="2700" b="1" dirty="0" smtClean="0"/>
              <a:t> Plan Resource Portfolio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 smtClean="0"/>
              <a:t>1200 aMW Over Five Years, 5845 aMW Over 20 Years</a:t>
            </a:r>
            <a:endParaRPr lang="en-US" sz="3200" b="1" dirty="0" smtClean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304800" y="1600200"/>
          <a:ext cx="83645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Counts Towards Targets?</a:t>
            </a:r>
            <a:endParaRPr lang="en-US" dirty="0"/>
          </a:p>
        </p:txBody>
      </p:sp>
      <p:pic>
        <p:nvPicPr>
          <p:cNvPr id="5" name="Picture 6" descr="source of savings_graph_120310-01.jpg"/>
          <p:cNvPicPr>
            <a:picLocks noChangeAspect="1" noChangeArrowheads="1"/>
          </p:cNvPicPr>
          <p:nvPr/>
        </p:nvPicPr>
        <p:blipFill>
          <a:blip r:embed="rId2" cstate="print">
            <a:lum bright="-9000" contrast="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0" y="144780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876800" y="2667000"/>
            <a:ext cx="20574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3200400"/>
            <a:ext cx="20574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76800" y="4191000"/>
            <a:ext cx="20574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24400" y="2133600"/>
            <a:ext cx="20574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43400" y="4800600"/>
            <a:ext cx="23622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Reported BPA, ETO, Utility &amp; NEEA Programs Exceed Targets</a:t>
            </a:r>
            <a:endParaRPr lang="en-US" sz="3600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52425" y="990600"/>
          <a:ext cx="8370888" cy="547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2057400" y="1295400"/>
            <a:ext cx="3581400" cy="457200"/>
          </a:xfrm>
          <a:prstGeom prst="wedgeRoundRectCallout">
            <a:avLst>
              <a:gd name="adj1" fmla="val -43331"/>
              <a:gd name="adj2" fmla="val 257052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780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aMW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thru 2013!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The Contribution of </a:t>
            </a:r>
            <a:br>
              <a:rPr lang="en-US" dirty="0" smtClean="0"/>
            </a:br>
            <a:r>
              <a:rPr lang="en-US" dirty="0" smtClean="0"/>
              <a:t>Federal Standards?</a:t>
            </a:r>
            <a:endParaRPr lang="en-US" dirty="0"/>
          </a:p>
        </p:txBody>
      </p:sp>
      <p:pic>
        <p:nvPicPr>
          <p:cNvPr id="4" name="Picture 6" descr="source of savings_graph_120310-01.jpg"/>
          <p:cNvPicPr>
            <a:picLocks noChangeAspect="1" noChangeArrowheads="1"/>
          </p:cNvPicPr>
          <p:nvPr/>
        </p:nvPicPr>
        <p:blipFill>
          <a:blip r:embed="rId2" cstate="print">
            <a:lum bright="-9000" contrast="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1524000"/>
            <a:ext cx="855406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343400" y="2667000"/>
            <a:ext cx="2743200" cy="533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535025">
            <a:off x="6488413" y="1779649"/>
            <a:ext cx="685800" cy="914400"/>
          </a:xfrm>
          <a:prstGeom prst="down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images.huffingtonpost.com/2007-08-02-UncleSam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495800"/>
            <a:ext cx="1467201" cy="1732998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3600" smtClean="0"/>
              <a:t>6</a:t>
            </a:r>
            <a:r>
              <a:rPr lang="en-US" sz="3600" baseline="30000" smtClean="0"/>
              <a:t>th</a:t>
            </a:r>
            <a:r>
              <a:rPr lang="en-US" sz="3600" smtClean="0"/>
              <a:t> Plan Conservation Goals</a:t>
            </a: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01625" y="939800"/>
          <a:ext cx="8472488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Left Brace 12"/>
          <p:cNvSpPr/>
          <p:nvPr/>
        </p:nvSpPr>
        <p:spPr>
          <a:xfrm rot="5400000">
            <a:off x="2057400" y="1981200"/>
            <a:ext cx="304800" cy="1676400"/>
          </a:xfrm>
          <a:prstGeom prst="leftBrace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" name="Left Brace 13"/>
          <p:cNvSpPr/>
          <p:nvPr/>
        </p:nvSpPr>
        <p:spPr>
          <a:xfrm rot="5400000">
            <a:off x="3810000" y="1295400"/>
            <a:ext cx="381000" cy="1600200"/>
          </a:xfrm>
          <a:prstGeom prst="leftBrace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1905000"/>
            <a:ext cx="1219200" cy="646331"/>
          </a:xfrm>
          <a:prstGeom prst="rect">
            <a:avLst/>
          </a:prstGeom>
          <a:gradFill rotWithShape="1">
            <a:gsLst>
              <a:gs pos="0">
                <a:srgbClr val="0070C0">
                  <a:shade val="51000"/>
                  <a:satMod val="130000"/>
                </a:srgbClr>
              </a:gs>
              <a:gs pos="80000">
                <a:srgbClr val="0070C0">
                  <a:shade val="93000"/>
                  <a:satMod val="130000"/>
                </a:srgbClr>
              </a:gs>
              <a:gs pos="100000">
                <a:srgbClr val="0070C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1200 aMW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2010-2014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1143000"/>
            <a:ext cx="1219200" cy="646331"/>
          </a:xfrm>
          <a:prstGeom prst="rect">
            <a:avLst/>
          </a:prstGeom>
          <a:gradFill rotWithShape="1">
            <a:gsLst>
              <a:gs pos="0">
                <a:srgbClr val="C00000">
                  <a:shade val="51000"/>
                  <a:satMod val="130000"/>
                </a:srgbClr>
              </a:gs>
              <a:gs pos="80000">
                <a:srgbClr val="C00000">
                  <a:shade val="93000"/>
                  <a:satMod val="130000"/>
                </a:srgbClr>
              </a:gs>
              <a:gs pos="100000">
                <a:srgbClr val="C00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1660 aMW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2015-2019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13" grpId="0" animBg="1"/>
      <p:bldP spid="14" grpId="0" animBg="1"/>
      <p:bldP spid="15" grpId="0" build="allAtOnce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838200"/>
          </a:xfrm>
        </p:spPr>
        <p:txBody>
          <a:bodyPr/>
          <a:lstStyle/>
          <a:p>
            <a:r>
              <a:rPr lang="en-US" sz="2400" dirty="0" smtClean="0"/>
              <a:t>How Much Will New Federal Standards (and  State Codes) Contribute Meeting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Plan Goals?</a:t>
            </a:r>
          </a:p>
        </p:txBody>
      </p:sp>
      <p:graphicFrame>
        <p:nvGraphicFramePr>
          <p:cNvPr id="7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04800" y="1295400"/>
          <a:ext cx="8370888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5000" y="1600200"/>
            <a:ext cx="3733800" cy="646331"/>
          </a:xfrm>
          <a:prstGeom prst="rect">
            <a:avLst/>
          </a:prstGeom>
          <a:solidFill>
            <a:srgbClr val="3F25D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Codes and Standards Primarily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Lost-Opportunity Savings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962400" y="2286000"/>
            <a:ext cx="990600" cy="685800"/>
          </a:xfrm>
          <a:prstGeom prst="straightConnector1">
            <a:avLst/>
          </a:prstGeom>
          <a:ln>
            <a:solidFill>
              <a:srgbClr val="3F25D9"/>
            </a:solidFill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53000" y="2286000"/>
            <a:ext cx="1066800" cy="685800"/>
          </a:xfrm>
          <a:prstGeom prst="straightConnector1">
            <a:avLst/>
          </a:prstGeom>
          <a:ln>
            <a:solidFill>
              <a:srgbClr val="3F25D9"/>
            </a:solidFill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Residential Appliance and Equipment Savings From Five Federal Standards That Take Effect by 2015 Are Just Under </a:t>
            </a:r>
            <a:r>
              <a:rPr lang="en-US" sz="2400" b="1" dirty="0" smtClean="0"/>
              <a:t>350</a:t>
            </a:r>
            <a:r>
              <a:rPr lang="en-US" sz="2400" dirty="0" smtClean="0"/>
              <a:t> Average Megawatts by 2029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382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Council">
  <a:themeElements>
    <a:clrScheme name="CouncilColors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70C0"/>
      </a:accent1>
      <a:accent2>
        <a:srgbClr val="92CDDC"/>
      </a:accent2>
      <a:accent3>
        <a:srgbClr val="C00000"/>
      </a:accent3>
      <a:accent4>
        <a:srgbClr val="FFC000"/>
      </a:accent4>
      <a:accent5>
        <a:srgbClr val="295014"/>
      </a:accent5>
      <a:accent6>
        <a:srgbClr val="92D050"/>
      </a:accent6>
      <a:hlink>
        <a:srgbClr val="A5A5A5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Council</Template>
  <TotalTime>460</TotalTime>
  <Words>550</Words>
  <Application>Microsoft Office PowerPoint</Application>
  <PresentationFormat>On-screen Show (4:3)</PresentationFormat>
  <Paragraphs>108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Council</vt:lpstr>
      <vt:lpstr>Contribution of Federal Standards Toward 6th Plan Efficiency Goals</vt:lpstr>
      <vt:lpstr>Slide 2</vt:lpstr>
      <vt:lpstr>Conservation Goals From 6th Plan Resource Portfolio 1200 aMW Over Five Years, 5845 aMW Over 20 Years</vt:lpstr>
      <vt:lpstr>What Counts Towards Targets?</vt:lpstr>
      <vt:lpstr>Reported BPA, ETO, Utility &amp; NEEA Programs Exceed Targets</vt:lpstr>
      <vt:lpstr>What’s The Contribution of  Federal Standards?</vt:lpstr>
      <vt:lpstr>6th Plan Conservation Goals</vt:lpstr>
      <vt:lpstr>How Much Will New Federal Standards (and  State Codes) Contribute Meeting 6th Plan Goals?</vt:lpstr>
      <vt:lpstr>Residential Appliance and Equipment Savings From Five Federal Standards That Take Effect by 2015 Are Just Under 350 Average Megawatts by 2029</vt:lpstr>
      <vt:lpstr>However, The Estimated Contribution of Residential Appliance and Equipment Standards Savings to Sixth Plan Conservation Goals Is Small Over The Near Term</vt:lpstr>
      <vt:lpstr>Commercial &amp; Industrial Equipment Savings From Eight Federal Standards That Take Effect by 2015 Are Nearly 280 Average Megawatts by 2029 </vt:lpstr>
      <vt:lpstr>Commercial and Industrial Equipment Standards Savings Are More Significant Than Residential Over The Near Term</vt:lpstr>
      <vt:lpstr>Lighting Standards</vt:lpstr>
      <vt:lpstr>Lighting Savings From Seven Federal Standards That Take Effect by 2015 Are Over 155 Average Megawatts by 2029</vt:lpstr>
      <vt:lpstr>Federal Lighting Standards Have the Greatest Near-Term Impact (Because Lighting Equipment Has a Short-Lifespan)</vt:lpstr>
      <vt:lpstr>Federal Standards Are Estimated to Save Just Over  100 aMW by 2014 and 265 aMW between 2015-2019</vt:lpstr>
      <vt:lpstr>Total Savings Forecast from Federal Standards Add Up to 780 Average Megawatts by 2029</vt:lpstr>
      <vt:lpstr>Federal Standards Adopted The Since Sixth Plan Capture One Quarter of The Twenty-Year Lost-Opportunity Potential</vt:lpstr>
      <vt:lpstr>How Much Will New Federal Contribute Meeting 6th Plan Goals?</vt:lpstr>
      <vt:lpstr>Regional Retrofit and Lost Opportunity Savings Goals, Net of Standards</vt:lpstr>
      <vt:lpstr>Some Caveats</vt:lpstr>
      <vt:lpstr>Next Up:   Update Progress Towards 6P Targets</vt:lpstr>
      <vt:lpstr>End</vt:lpstr>
    </vt:vector>
  </TitlesOfParts>
  <Company>Northwest Power and Conservation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Eckman</dc:creator>
  <cp:lastModifiedBy>Aggar Assefa</cp:lastModifiedBy>
  <cp:revision>32</cp:revision>
  <dcterms:created xsi:type="dcterms:W3CDTF">2014-05-06T19:52:01Z</dcterms:created>
  <dcterms:modified xsi:type="dcterms:W3CDTF">2014-06-02T23:52:08Z</dcterms:modified>
</cp:coreProperties>
</file>